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8" r:id="rId2"/>
    <p:sldId id="257" r:id="rId3"/>
    <p:sldId id="2366" r:id="rId4"/>
    <p:sldId id="2367" r:id="rId5"/>
    <p:sldId id="2368" r:id="rId6"/>
    <p:sldId id="2372" r:id="rId7"/>
    <p:sldId id="2373" r:id="rId8"/>
    <p:sldId id="2374" r:id="rId9"/>
    <p:sldId id="1852" r:id="rId10"/>
    <p:sldId id="2375" r:id="rId11"/>
    <p:sldId id="2396" r:id="rId12"/>
    <p:sldId id="2378" r:id="rId13"/>
    <p:sldId id="2379" r:id="rId14"/>
    <p:sldId id="2380" r:id="rId15"/>
    <p:sldId id="2388" r:id="rId16"/>
    <p:sldId id="2389" r:id="rId17"/>
    <p:sldId id="2383" r:id="rId18"/>
    <p:sldId id="2386" r:id="rId19"/>
    <p:sldId id="2387" r:id="rId20"/>
    <p:sldId id="2390" r:id="rId21"/>
    <p:sldId id="2344" r:id="rId22"/>
    <p:sldId id="2391" r:id="rId23"/>
    <p:sldId id="2392" r:id="rId24"/>
    <p:sldId id="2369" r:id="rId25"/>
    <p:sldId id="1710" r:id="rId26"/>
    <p:sldId id="1697" r:id="rId27"/>
    <p:sldId id="1698" r:id="rId28"/>
    <p:sldId id="1212" r:id="rId29"/>
    <p:sldId id="2384" r:id="rId30"/>
    <p:sldId id="2385" r:id="rId31"/>
    <p:sldId id="258" r:id="rId32"/>
    <p:sldId id="259" r:id="rId3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3666A"/>
    <a:srgbClr val="F6F4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4"/>
    <p:restoredTop sz="96327"/>
  </p:normalViewPr>
  <p:slideViewPr>
    <p:cSldViewPr snapToGrid="0" snapToObjects="1">
      <p:cViewPr>
        <p:scale>
          <a:sx n="122" d="100"/>
          <a:sy n="122" d="100"/>
        </p:scale>
        <p:origin x="-27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A99B1C-A1CB-4D73-A7DD-975E2CA4F515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A74C82-982B-4789-B977-27450D9744D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109D0A-FBA9-4277-9293-1E0E17F895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36B792-8480-4F37-B172-F0AE6D9F2A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7E451-1EB9-4092-892F-0A5C38ADF4B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9DAE-B1F5-470F-8292-49080A91867C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671EC-41DE-4CFB-A84D-CF708C80133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D846-14ED-4C7B-A8B8-AB5CF087E687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E3E3-4140-4321-AEDA-305A7F10904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32A5-3F83-4DFA-A7DB-362BE0936A4A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358A-4F47-42F6-9D3A-CD29F22F390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10E4-BC18-444F-928B-7BC303346976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8B3A-B120-4805-95DA-35A49D34638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C505-CCE5-4C4D-BC4B-9E641034843C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E62C-5A21-4A56-83E8-FC71E1BAD78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D7FE-DEAC-47F6-8F43-BF85355A001A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5BA2F-602B-4B6E-80F5-F3A8DF9AF90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ED6D-D07A-4A4D-A0A7-F1899E6F6EC1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966B-8502-4A6F-934B-A590AB73BFB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DFEB-FD00-418A-8106-CD746DB687B8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2745-A154-4134-A30F-A874CACC3C4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77CF-B586-4D18-85EB-E092B4C87624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688B-CED9-4439-AA47-E76266FCA15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2D40-BF2F-4899-8FC8-2A5FC9E0908C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C5C8-C769-4604-AF36-9E76441658C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55DE-237A-4DFC-A989-7E20EFCF6813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4952-51EF-47A4-A5F3-E2D5C49869C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ru-RU" smtClean="0"/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AA045-B362-4EF9-AECF-849D25542A07}" type="datetimeFigureOut">
              <a:rPr lang="x-none"/>
              <a:pPr>
                <a:defRPr/>
              </a:pPr>
              <a:t>22.02.2023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23EFE8-4C96-48F2-AF1F-7A952FC5458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95;&#1077;&#1089;&#1090;&#1085;&#1099;&#1081;&#1079;&#1085;&#1072;&#1082;.&#1088;&#1092;/business/projects/beer/discount/applicatio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&#1095;&#1077;&#1089;&#1090;&#1085;&#1099;&#1081;&#1079;&#1085;&#1072;&#1082;.&#1088;&#1092;/business/projects/dairy/materials/stock_list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95;&#1077;&#1089;&#1090;&#1085;&#1099;&#1081;&#1079;&#1085;&#1072;&#1082;.&#1088;&#1092;/business/projects/beer/box_solutions/solutions_manufacturers/" TargetMode="External"/><Relationship Id="rId5" Type="http://schemas.openxmlformats.org/officeDocument/2006/relationships/hyperlink" Target="https://&#1095;&#1077;&#1089;&#1090;&#1085;&#1099;&#1081;&#1079;&#1085;&#1072;&#1082;.&#1088;&#1092;/business/projects/beer/materials/labels/" TargetMode="External"/><Relationship Id="rId4" Type="http://schemas.openxmlformats.org/officeDocument/2006/relationships/hyperlink" Target="https://&#1095;&#1077;&#1089;&#1090;&#1085;&#1099;&#1081;&#1079;&#1085;&#1072;&#1082;.&#1088;&#1092;/business/projects/beer/partners/manufactur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21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hyperlink" Target="https://vk.com/crptec" TargetMode="External"/><Relationship Id="rId2" Type="http://schemas.openxmlformats.org/officeDocument/2006/relationships/hyperlink" Target="mailto:support@crpt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hyperlink" Target="https://t.me/crptbreaking" TargetMode="External"/><Relationship Id="rId5" Type="http://schemas.openxmlformats.org/officeDocument/2006/relationships/hyperlink" Target="https://www.youtube.com/channel/UCkEJSvm2kK7Fc8nznr-oVlQ" TargetMode="External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pt.ru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hyperlink" Target="https://kb.crpt.ru/_wt/video_instructions" TargetMode="External"/><Relationship Id="rId2" Type="http://schemas.openxmlformats.org/officeDocument/2006/relationships/hyperlink" Target="https://markirovka.crpt.ru/registe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95;&#1077;&#1089;&#1090;&#1085;&#1099;&#1081;&#1079;&#1085;&#1072;&#1082;.&#1088;&#1092;/business/doc/?id=&#1048;&#1085;&#1089;&#1090;&#1088;&#1091;&#1082;&#1094;&#1080;&#1103;_&#1087;&#1086;_&#1088;&#1077;&#1075;&#1080;&#1089;&#1090;&#1088;&#1072;&#1094;&#1080;&#1080;_&#1091;&#1095;&#1072;&#1089;&#1090;&#1085;&#1080;&#1082;&#1072;_&#1086;&#1073;&#1086;&#1088;&#1086;&#1090;&#1072;_&#1090;&#1086;&#1074;&#1072;&#1088;&#1086;&#1074;.html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800" y="0"/>
            <a:ext cx="64166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9525" y="0"/>
            <a:ext cx="6096000" cy="6867525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highlight>
                <a:srgbClr val="595959"/>
              </a:highlight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703263" y="1536700"/>
            <a:ext cx="506253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4000" rIns="0" bIns="144000">
            <a:spAutoFit/>
          </a:bodyPr>
          <a:lstStyle/>
          <a:p>
            <a:pPr defTabSz="839788"/>
            <a:r>
              <a:rPr lang="ru-RU" sz="24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Маркировка пива</a:t>
            </a:r>
          </a:p>
          <a:p>
            <a:pPr defTabSz="839788"/>
            <a:r>
              <a:rPr lang="ru-RU" sz="24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и слабоалкогольных напитков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03263" y="2565400"/>
            <a:ext cx="4602162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703263" y="2565400"/>
            <a:ext cx="37242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4000" rIns="0" bIns="144000">
            <a:spAutoFit/>
          </a:bodyPr>
          <a:lstStyle/>
          <a:p>
            <a:pPr defTabSz="839788"/>
            <a:r>
              <a:rPr lang="ru-RU" sz="15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Постановление Правительства РФ</a:t>
            </a:r>
          </a:p>
          <a:p>
            <a:pPr defTabSz="839788"/>
            <a:r>
              <a:rPr lang="ru-RU" sz="15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от 30 ноября 2022 г. № 2173</a:t>
            </a:r>
            <a:endParaRPr lang="ru-RU" sz="15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2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3" y="5481638"/>
            <a:ext cx="33670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A picture containing bottle, indoor, counter, alcohol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128963" y="2844800"/>
            <a:ext cx="5934075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нанести код маркировки?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4610100"/>
            <a:ext cx="11160125" cy="1887538"/>
          </a:xfrm>
          <a:prstGeom prst="roundRect">
            <a:avLst>
              <a:gd name="adj" fmla="val 602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131">
            <a:extLst>
              <a:ext uri="{FF2B5EF4-FFF2-40B4-BE49-F238E27FC236}"/>
            </a:extLst>
          </p:cNvPr>
          <p:cNvSpPr/>
          <p:nvPr/>
        </p:nvSpPr>
        <p:spPr>
          <a:xfrm>
            <a:off x="515938" y="2347913"/>
            <a:ext cx="3330575" cy="61118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92213" hangingPunct="0"/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Код товара</a:t>
            </a:r>
            <a:r>
              <a:rPr lang="en-US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 </a:t>
            </a: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(</a:t>
            </a:r>
            <a:r>
              <a:rPr lang="en-GB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GTIN</a:t>
            </a: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)</a:t>
            </a:r>
            <a:endParaRPr lang="en-US" sz="1400" b="1">
              <a:solidFill>
                <a:srgbClr val="63666A"/>
              </a:solidFill>
              <a:latin typeface="Segoe UI" pitchFamily="34" charset="0"/>
              <a:cs typeface="Segoe UI" pitchFamily="34" charset="0"/>
              <a:sym typeface="PT Sans Caption"/>
            </a:endParaRPr>
          </a:p>
          <a:p>
            <a:pPr algn="ctr" defTabSz="1192213" hangingPunct="0"/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Количество символов -</a:t>
            </a: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 14</a:t>
            </a:r>
          </a:p>
        </p:txBody>
      </p:sp>
      <p:sp>
        <p:nvSpPr>
          <p:cNvPr id="4" name="Скругленный прямоугольник 131">
            <a:extLst>
              <a:ext uri="{FF2B5EF4-FFF2-40B4-BE49-F238E27FC236}"/>
            </a:extLst>
          </p:cNvPr>
          <p:cNvSpPr/>
          <p:nvPr/>
        </p:nvSpPr>
        <p:spPr>
          <a:xfrm>
            <a:off x="4075113" y="2347913"/>
            <a:ext cx="3330575" cy="61118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92213" hangingPunct="0"/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Серийный номер ед. товара (</a:t>
            </a:r>
            <a:r>
              <a:rPr lang="en-US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S/</a:t>
            </a:r>
            <a:r>
              <a:rPr lang="en-GB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N)</a:t>
            </a:r>
          </a:p>
          <a:p>
            <a:pPr algn="ctr" defTabSz="1192213" hangingPunct="0"/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Кол-во символов - </a:t>
            </a: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7</a:t>
            </a:r>
          </a:p>
        </p:txBody>
      </p:sp>
      <p:sp>
        <p:nvSpPr>
          <p:cNvPr id="6" name="Скругленный прямоугольник 131">
            <a:extLst>
              <a:ext uri="{FF2B5EF4-FFF2-40B4-BE49-F238E27FC236}"/>
            </a:extLst>
          </p:cNvPr>
          <p:cNvSpPr/>
          <p:nvPr/>
        </p:nvSpPr>
        <p:spPr>
          <a:xfrm>
            <a:off x="515938" y="1484313"/>
            <a:ext cx="6840537" cy="441325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92213" hangingPunct="0"/>
            <a:r>
              <a:rPr lang="ru-RU" sz="1400" b="1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PT Sans Caption"/>
              </a:rPr>
              <a:t>Код идентификации</a:t>
            </a:r>
            <a:endParaRPr lang="ru-RU" sz="1400">
              <a:solidFill>
                <a:schemeClr val="bg1"/>
              </a:solidFill>
              <a:latin typeface="Segoe UI" pitchFamily="34" charset="0"/>
              <a:cs typeface="Segoe UI" pitchFamily="34" charset="0"/>
              <a:sym typeface="PT Sans Caption"/>
            </a:endParaRPr>
          </a:p>
        </p:txBody>
      </p:sp>
      <p:sp>
        <p:nvSpPr>
          <p:cNvPr id="7" name="Скругленный прямоугольник 131">
            <a:extLst>
              <a:ext uri="{FF2B5EF4-FFF2-40B4-BE49-F238E27FC236}"/>
            </a:extLst>
          </p:cNvPr>
          <p:cNvSpPr/>
          <p:nvPr/>
        </p:nvSpPr>
        <p:spPr>
          <a:xfrm>
            <a:off x="7564438" y="1484313"/>
            <a:ext cx="4111625" cy="441325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92213" hangingPunct="0"/>
            <a:r>
              <a:rPr lang="ru-RU" sz="1400" b="1">
                <a:solidFill>
                  <a:schemeClr val="bg1"/>
                </a:solidFill>
                <a:latin typeface="Segoe UI" pitchFamily="34" charset="0"/>
                <a:cs typeface="Segoe UI" pitchFamily="34" charset="0"/>
                <a:sym typeface="PT Sans Caption"/>
              </a:rPr>
              <a:t>Код проверки</a:t>
            </a:r>
            <a:endParaRPr lang="ru-RU" sz="1400">
              <a:solidFill>
                <a:schemeClr val="bg1"/>
              </a:solidFill>
              <a:latin typeface="Segoe UI" pitchFamily="34" charset="0"/>
              <a:cs typeface="Segoe UI" pitchFamily="34" charset="0"/>
              <a:sym typeface="PT Sans Caption"/>
            </a:endParaRPr>
          </a:p>
        </p:txBody>
      </p:sp>
      <p:sp>
        <p:nvSpPr>
          <p:cNvPr id="8" name="Скругленный прямоугольник 131">
            <a:extLst>
              <a:ext uri="{FF2B5EF4-FFF2-40B4-BE49-F238E27FC236}"/>
            </a:extLst>
          </p:cNvPr>
          <p:cNvSpPr/>
          <p:nvPr/>
        </p:nvSpPr>
        <p:spPr>
          <a:xfrm>
            <a:off x="7564438" y="2347913"/>
            <a:ext cx="4111625" cy="61118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92213" hangingPunct="0"/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Крипточасть</a:t>
            </a:r>
          </a:p>
          <a:p>
            <a:pPr algn="ctr" defTabSz="1192213" hangingPunct="0"/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Количество символов</a:t>
            </a: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-</a:t>
            </a: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 4</a:t>
            </a:r>
          </a:p>
        </p:txBody>
      </p:sp>
      <p:cxnSp>
        <p:nvCxnSpPr>
          <p:cNvPr id="9" name="Straight Connector 8">
            <a:extLst>
              <a:ext uri="{FF2B5EF4-FFF2-40B4-BE49-F238E27FC236}"/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620250" y="1925638"/>
            <a:ext cx="0" cy="422275"/>
          </a:xfrm>
          <a:prstGeom prst="line">
            <a:avLst/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/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rot="5400000">
            <a:off x="2847181" y="1259682"/>
            <a:ext cx="422275" cy="1754188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/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 rot="16200000" flipH="1">
            <a:off x="4626769" y="1234282"/>
            <a:ext cx="422275" cy="1804987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6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925" y="4949825"/>
            <a:ext cx="12319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2181225" y="4878388"/>
            <a:ext cx="67865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92213" hangingPunct="0"/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Пример кода маркировки: </a:t>
            </a:r>
            <a:r>
              <a:rPr lang="en-US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&lt;FNC1&gt;0104664974393054215Ot:AR1&lt;GS&gt;93dGVz</a:t>
            </a:r>
            <a:endParaRPr lang="ru-RU" sz="14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588" name="TextBox 17"/>
          <p:cNvSpPr txBox="1">
            <a:spLocks noChangeArrowheads="1"/>
          </p:cNvSpPr>
          <p:nvPr/>
        </p:nvSpPr>
        <p:spPr bwMode="auto">
          <a:xfrm>
            <a:off x="2181225" y="5329238"/>
            <a:ext cx="4786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1192213" hangingPunct="0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&lt;FNC1&gt;</a:t>
            </a: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- признак символики </a:t>
            </a:r>
            <a:r>
              <a:rPr lang="en-US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GS1</a:t>
            </a:r>
          </a:p>
          <a:p>
            <a:pPr marL="285750" indent="-285750" defTabSz="1192213" hangingPunct="0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GTIN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 (код товара</a:t>
            </a:r>
            <a:r>
              <a:rPr lang="en-US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) – </a:t>
            </a:r>
            <a:r>
              <a:rPr lang="en-US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04664974393054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en-US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14 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символов</a:t>
            </a:r>
          </a:p>
          <a:p>
            <a:pPr marL="285750" indent="-285750" defTabSz="1192213" hangingPunct="0">
              <a:spcBef>
                <a:spcPts val="600"/>
              </a:spcBef>
              <a:buFontTx/>
              <a:buBlip>
                <a:blip r:embed="rId3"/>
              </a:buBlip>
            </a:pP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серийный номер - </a:t>
            </a:r>
            <a:r>
              <a:rPr lang="en-US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5Ot:AR1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, 7 символов</a:t>
            </a:r>
          </a:p>
        </p:txBody>
      </p:sp>
      <p:sp>
        <p:nvSpPr>
          <p:cNvPr id="24589" name="TextBox 18"/>
          <p:cNvSpPr txBox="1">
            <a:spLocks noChangeArrowheads="1"/>
          </p:cNvSpPr>
          <p:nvPr/>
        </p:nvSpPr>
        <p:spPr bwMode="auto">
          <a:xfrm>
            <a:off x="7119938" y="5329238"/>
            <a:ext cx="4403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1192213" hangingPunct="0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&lt;GS&gt;</a:t>
            </a: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- разделитель групп, непечатный символ</a:t>
            </a:r>
          </a:p>
          <a:p>
            <a:pPr marL="285750" indent="-285750" defTabSz="1192213" hangingPunct="0">
              <a:spcBef>
                <a:spcPts val="600"/>
              </a:spcBef>
              <a:buFontTx/>
              <a:buBlip>
                <a:blip r:embed="rId3"/>
              </a:buBlip>
            </a:pP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крипточасть – </a:t>
            </a:r>
            <a:r>
              <a:rPr lang="en-US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dGVz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 (4 символа)</a:t>
            </a:r>
            <a:endParaRPr lang="en-US" sz="14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4590" name="Group 37"/>
          <p:cNvGrpSpPr>
            <a:grpSpLocks/>
          </p:cNvGrpSpPr>
          <p:nvPr/>
        </p:nvGrpSpPr>
        <p:grpSpPr bwMode="auto">
          <a:xfrm>
            <a:off x="515938" y="3300413"/>
            <a:ext cx="11160125" cy="906462"/>
            <a:chOff x="515999" y="3297772"/>
            <a:chExt cx="11302782" cy="907233"/>
          </a:xfrm>
        </p:grpSpPr>
        <p:sp>
          <p:nvSpPr>
            <p:cNvPr id="21" name="Скругленный прямоугольник 1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5999" y="3297772"/>
              <a:ext cx="1665673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92213" hangingPunct="0"/>
              <a:endPara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endParaRPr>
            </a:p>
            <a:p>
              <a:pPr algn="ctr" defTabSz="1192213" hangingPunct="0"/>
              <a:r>
                <a:rPr lang="ru-RU" sz="14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  <a:sym typeface="PT Sans Caption"/>
                </a:rPr>
                <a:t>Признак символики </a:t>
              </a:r>
              <a:r>
                <a:rPr lang="en-US" sz="14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  <a:sym typeface="PT Sans Caption"/>
                </a:rPr>
                <a:t>GS1</a:t>
              </a:r>
              <a:br>
                <a:rPr lang="en-US" sz="14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  <a:sym typeface="PT Sans Caption"/>
                </a:rPr>
              </a:br>
              <a:r>
                <a:rPr lang="en-US" sz="14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  <a:sym typeface="PT Sans Caption"/>
                </a:rPr>
                <a:t>&lt;FNC1&gt;</a:t>
              </a:r>
            </a:p>
            <a:p>
              <a:pPr algn="ctr" defTabSz="1192213" hangingPunct="0"/>
              <a:endPara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Скругленный прямоугольник 1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35703" y="3297772"/>
              <a:ext cx="53861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935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01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Скругленный прямоугольник 1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82376" y="3297772"/>
              <a:ext cx="77174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935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GTIN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Скругленный прямоугольник 1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765394" y="3297772"/>
              <a:ext cx="540218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935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21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Скругленный прямоугольник 1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816891" y="3297772"/>
              <a:ext cx="134733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935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SERIAL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algn="ctr" defTabSz="11935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(7)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Скругленный прямоугольник 1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755936" y="3297772"/>
              <a:ext cx="540218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935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93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3054703" y="3321604"/>
              <a:ext cx="347283" cy="7705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332899" y="3321604"/>
              <a:ext cx="348890" cy="7705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389218" y="3321604"/>
              <a:ext cx="348892" cy="7705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2" name="TextBox 31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7243003" y="3321604"/>
              <a:ext cx="348890" cy="7705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3" name="Скругленный прямоугольник 1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680323" y="3297772"/>
              <a:ext cx="540218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935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GS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8315400" y="3321604"/>
              <a:ext cx="347283" cy="7705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6" name="Скругленный прямоугольник 1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831549" y="3297772"/>
              <a:ext cx="1987232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935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КОД ПРОВЕРКИ</a:t>
              </a:r>
            </a:p>
            <a:p>
              <a:pPr algn="ctr" defTabSz="1193566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(4)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9389406" y="3321604"/>
              <a:ext cx="348892" cy="7705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</p:grpSp>
      <p:sp>
        <p:nvSpPr>
          <p:cNvPr id="39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27025"/>
            <a:ext cx="11160125" cy="720725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r>
              <a:rPr lang="ru-RU" sz="20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Особенности структуры кода маркировки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r>
              <a:rPr lang="ru-RU" sz="20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Нанесение КМ на пиво в кеге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512763" y="4772025"/>
            <a:ext cx="3832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Calibri Light" pitchFamily="34" charset="0"/>
              <a:buAutoNum type="arabicPeriod"/>
            </a:pPr>
            <a:r>
              <a:rPr lang="ru-RU" sz="1200">
                <a:solidFill>
                  <a:srgbClr val="63666A"/>
                </a:solidFill>
                <a:latin typeface="Segoe UI" pitchFamily="34" charset="0"/>
                <a:ea typeface="Tahoma" pitchFamily="34" charset="0"/>
                <a:cs typeface="Segoe UI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342900" indent="-342900">
              <a:spcBef>
                <a:spcPts val="600"/>
              </a:spcBef>
              <a:buFont typeface="Calibri Light" pitchFamily="34" charset="0"/>
              <a:buAutoNum type="arabicPeriod"/>
            </a:pPr>
            <a:r>
              <a:rPr lang="ru-RU" sz="1200">
                <a:solidFill>
                  <a:srgbClr val="63666A"/>
                </a:solidFill>
                <a:latin typeface="Segoe UI" pitchFamily="34" charset="0"/>
                <a:ea typeface="Tahoma" pitchFamily="34" charset="0"/>
                <a:cs typeface="Segoe UI" pitchFamily="34" charset="0"/>
              </a:rPr>
              <a:t>Внутренняя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Calibri Light" pitchFamily="34" charset="0"/>
              <a:buAutoNum type="arabicPeriod"/>
            </a:pPr>
            <a:r>
              <a:rPr lang="ru-RU" sz="1200">
                <a:solidFill>
                  <a:srgbClr val="63666A"/>
                </a:solidFill>
                <a:latin typeface="Segoe UI" pitchFamily="34" charset="0"/>
                <a:ea typeface="Tahoma" pitchFamily="34" charset="0"/>
                <a:cs typeface="Segoe UI" pitchFamily="34" charset="0"/>
              </a:rPr>
              <a:t>«Плечо» кега</a:t>
            </a:r>
          </a:p>
          <a:p>
            <a:pPr marL="342900" indent="-342900">
              <a:spcBef>
                <a:spcPts val="600"/>
              </a:spcBef>
              <a:buFont typeface="Calibri Light" pitchFamily="34" charset="0"/>
              <a:buAutoNum type="arabicPeriod"/>
            </a:pPr>
            <a:r>
              <a:rPr lang="ru-RU" sz="1200">
                <a:solidFill>
                  <a:srgbClr val="63666A"/>
                </a:solidFill>
                <a:latin typeface="Segoe UI" pitchFamily="34" charset="0"/>
                <a:ea typeface="Tahoma" pitchFamily="34" charset="0"/>
                <a:cs typeface="Segoe UI" pitchFamily="34" charset="0"/>
              </a:rPr>
              <a:t>Внешняя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Calibri Light" pitchFamily="34" charset="0"/>
              <a:buAutoNum type="arabicPeriod"/>
            </a:pPr>
            <a:r>
              <a:rPr lang="ru-RU" sz="1200">
                <a:solidFill>
                  <a:srgbClr val="63666A"/>
                </a:solidFill>
                <a:latin typeface="Segoe UI" pitchFamily="34" charset="0"/>
                <a:ea typeface="Tahoma" pitchFamily="34" charset="0"/>
                <a:cs typeface="Segoe UI" pitchFamily="34" charset="0"/>
              </a:rPr>
              <a:t>Внешняя поверхность кега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29138" y="4791075"/>
            <a:ext cx="4286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ts val="600"/>
              </a:spcBef>
              <a:buFont typeface="Calibri Light" pitchFamily="34" charset="0"/>
              <a:buAutoNum type="arabicPeriod"/>
            </a:pPr>
            <a:r>
              <a:rPr lang="ru-RU" sz="1200">
                <a:solidFill>
                  <a:srgbClr val="63666A"/>
                </a:solidFill>
                <a:latin typeface="Segoe UI" pitchFamily="34" charset="0"/>
                <a:ea typeface="Tahoma" pitchFamily="34" charset="0"/>
                <a:cs typeface="Segoe UI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228600" indent="-228600">
              <a:spcBef>
                <a:spcPts val="600"/>
              </a:spcBef>
              <a:buFont typeface="Calibri Light" pitchFamily="34" charset="0"/>
              <a:buAutoNum type="arabicPeriod"/>
            </a:pPr>
            <a:r>
              <a:rPr lang="ru-RU" sz="1200">
                <a:solidFill>
                  <a:srgbClr val="63666A"/>
                </a:solidFill>
                <a:latin typeface="Segoe UI" pitchFamily="34" charset="0"/>
                <a:ea typeface="Tahoma" pitchFamily="34" charset="0"/>
                <a:cs typeface="Segoe UI" pitchFamily="34" charset="0"/>
              </a:rPr>
              <a:t>Внешняя поверхность полимерного кега</a:t>
            </a:r>
          </a:p>
          <a:p>
            <a:pPr marL="228600" indent="-228600">
              <a:spcBef>
                <a:spcPts val="600"/>
              </a:spcBef>
              <a:buFont typeface="Calibri Light" pitchFamily="34" charset="0"/>
              <a:buAutoNum type="arabicPeriod"/>
            </a:pPr>
            <a:r>
              <a:rPr lang="ru-RU" sz="1200">
                <a:solidFill>
                  <a:srgbClr val="63666A"/>
                </a:solidFill>
                <a:latin typeface="Segoe UI" pitchFamily="34" charset="0"/>
                <a:ea typeface="Tahoma" pitchFamily="34" charset="0"/>
                <a:cs typeface="Segoe UI" pitchFamily="34" charset="0"/>
              </a:rPr>
              <a:t>Одноразовая картонная упаковка</a:t>
            </a:r>
          </a:p>
        </p:txBody>
      </p:sp>
      <p:cxnSp>
        <p:nvCxnSpPr>
          <p:cNvPr id="8" name="Straight Connector 7">
            <a:extLst>
              <a:ext uri="{FF2B5EF4-FFF2-40B4-BE49-F238E27FC236}"/>
            </a:extLst>
          </p:cNvPr>
          <p:cNvCxnSpPr/>
          <p:nvPr/>
        </p:nvCxnSpPr>
        <p:spPr>
          <a:xfrm>
            <a:off x="4344988" y="1357313"/>
            <a:ext cx="0" cy="502761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8975725" y="1357313"/>
            <a:ext cx="2700338" cy="4922837"/>
          </a:xfrm>
          <a:prstGeom prst="roundRect">
            <a:avLst>
              <a:gd name="adj" fmla="val 6829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0" rIns="108000" bIns="13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606" name="Graphic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2963" y="1824038"/>
            <a:ext cx="117633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8975725" y="3217863"/>
            <a:ext cx="27003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10800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На поверхности кега </a:t>
            </a:r>
            <a:r>
              <a:rPr lang="ru-RU" sz="12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не может </a:t>
            </a:r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находиться </a:t>
            </a:r>
            <a:r>
              <a:rPr lang="ru-RU" sz="12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более одного </a:t>
            </a:r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средства идентификации, считываемого аппаратными средствами</a:t>
            </a:r>
          </a:p>
          <a:p>
            <a:pPr marL="171450" indent="-171450">
              <a:buFont typeface="Arial" charset="0"/>
              <a:buChar char="•"/>
            </a:pPr>
            <a:endParaRPr lang="ru-RU" sz="120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Не допускается </a:t>
            </a:r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оборот полимерного кега, на упаковку которого было нанесено средство идентификации, </a:t>
            </a:r>
            <a:r>
              <a:rPr lang="ru-RU" sz="12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без упаковки</a:t>
            </a:r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, вплоть до выбытия кега из оборота</a:t>
            </a:r>
          </a:p>
        </p:txBody>
      </p:sp>
      <p:pic>
        <p:nvPicPr>
          <p:cNvPr id="2560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13" y="1298575"/>
            <a:ext cx="2413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8650" y="1557338"/>
            <a:ext cx="37719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A picture containing bottle, indoor, counter, alcohol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128963" y="2844800"/>
            <a:ext cx="5934075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производителю?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5637213"/>
            <a:ext cx="11160125" cy="865187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Малые предприятия: что потребуется для работы с пивом </a:t>
            </a:r>
          </a:p>
        </p:txBody>
      </p:sp>
      <p:sp>
        <p:nvSpPr>
          <p:cNvPr id="27651" name="object 10"/>
          <p:cNvSpPr txBox="1">
            <a:spLocks noChangeArrowheads="1"/>
          </p:cNvSpPr>
          <p:nvPr/>
        </p:nvSpPr>
        <p:spPr bwMode="auto">
          <a:xfrm>
            <a:off x="693738" y="3094038"/>
            <a:ext cx="27892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1430" rIns="180000" bIns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УКЭП</a:t>
            </a:r>
          </a:p>
          <a:p>
            <a:pPr>
              <a:spcBef>
                <a:spcPts val="600"/>
              </a:spcBef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Стоимость </a:t>
            </a:r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от 2000 руб.</a:t>
            </a:r>
            <a:endParaRPr lang="ru-RU" sz="1200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Если организация уже использует электронную подпись, можно использовать ее.</a:t>
            </a:r>
          </a:p>
        </p:txBody>
      </p:sp>
      <p:sp>
        <p:nvSpPr>
          <p:cNvPr id="27652" name="object 10"/>
          <p:cNvSpPr txBox="1">
            <a:spLocks noChangeArrowheads="1"/>
          </p:cNvSpPr>
          <p:nvPr/>
        </p:nvSpPr>
        <p:spPr bwMode="auto">
          <a:xfrm>
            <a:off x="6273800" y="3094038"/>
            <a:ext cx="2789238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1430" rIns="180000" bIns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2</a:t>
            </a:r>
            <a:r>
              <a:rPr lang="en-US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D </a:t>
            </a:r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СКАНЕР ШТРИХ-КОДОВ</a:t>
            </a:r>
          </a:p>
          <a:p>
            <a:pPr>
              <a:spcBef>
                <a:spcPts val="600"/>
              </a:spcBef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Стоимость </a:t>
            </a:r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от 3 000 руб. </a:t>
            </a:r>
          </a:p>
          <a:p>
            <a:pPr>
              <a:spcBef>
                <a:spcPts val="600"/>
              </a:spcBef>
            </a:pPr>
            <a:endParaRPr lang="ru-RU" sz="1200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Для сканирования кодов и передачи сведений в ГИС МТ</a:t>
            </a:r>
          </a:p>
          <a:p>
            <a:pPr>
              <a:spcBef>
                <a:spcPts val="600"/>
              </a:spcBef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(не обязательно при использовании ЛК ГИС МТ)</a:t>
            </a:r>
          </a:p>
        </p:txBody>
      </p:sp>
      <p:sp>
        <p:nvSpPr>
          <p:cNvPr id="27653" name="object 10"/>
          <p:cNvSpPr txBox="1">
            <a:spLocks noChangeArrowheads="1"/>
          </p:cNvSpPr>
          <p:nvPr/>
        </p:nvSpPr>
        <p:spPr bwMode="auto">
          <a:xfrm>
            <a:off x="3482975" y="3094038"/>
            <a:ext cx="27908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1430" rIns="180000" bIns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ПРИНТЕР ЭТИКЕТОК</a:t>
            </a:r>
          </a:p>
          <a:p>
            <a:pPr>
              <a:spcBef>
                <a:spcPts val="600"/>
              </a:spcBef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Стоимость </a:t>
            </a:r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от 11 000 руб. </a:t>
            </a:r>
            <a:endParaRPr lang="ru-RU" sz="1200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Если этикетки уже печатаются на продукции приобретать отдельный принтер не нужно. Можно настроить текущий, при условии поддержки </a:t>
            </a:r>
            <a:r>
              <a:rPr lang="en-US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DataMatrix GS1</a:t>
            </a:r>
            <a:endParaRPr lang="ru-RU" sz="1200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654" name="object 10"/>
          <p:cNvSpPr txBox="1">
            <a:spLocks noChangeArrowheads="1"/>
          </p:cNvSpPr>
          <p:nvPr/>
        </p:nvSpPr>
        <p:spPr bwMode="auto">
          <a:xfrm>
            <a:off x="9063038" y="3094038"/>
            <a:ext cx="27908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1430" rIns="180000" bIns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ЛК ЧЗ ИЛИ ПО</a:t>
            </a:r>
          </a:p>
          <a:p>
            <a:pPr>
              <a:spcBef>
                <a:spcPts val="600"/>
              </a:spcBef>
            </a:pPr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Весь функционал бесплатно </a:t>
            </a: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доступен в личном кабинете.</a:t>
            </a:r>
          </a:p>
          <a:p>
            <a:pPr>
              <a:spcBef>
                <a:spcPts val="600"/>
              </a:spcBef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Или использовать бесплатное решение от Оператора Маркировка.Просто</a:t>
            </a:r>
          </a:p>
          <a:p>
            <a:pPr>
              <a:spcBef>
                <a:spcPts val="600"/>
              </a:spcBef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Или использовать стандартный функционал 1С</a:t>
            </a:r>
          </a:p>
          <a:p>
            <a:pPr>
              <a:spcBef>
                <a:spcPts val="600"/>
              </a:spcBef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Или коммерческие коробочные решения от системных интеграторов</a:t>
            </a:r>
          </a:p>
        </p:txBody>
      </p:sp>
      <p:pic>
        <p:nvPicPr>
          <p:cNvPr id="2765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25" y="1454150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7400" y="145415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13" y="145415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5238" y="1454150"/>
            <a:ext cx="11445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>
            <a:extLst>
              <a:ext uri="{FF2B5EF4-FFF2-40B4-BE49-F238E27FC236}"/>
            </a:extLst>
          </p:cNvPr>
          <p:cNvCxnSpPr>
            <a:cxnSpLocks/>
            <a:stCxn id="34" idx="4"/>
          </p:cNvCxnSpPr>
          <p:nvPr/>
        </p:nvCxnSpPr>
        <p:spPr>
          <a:xfrm flipH="1">
            <a:off x="693738" y="2901950"/>
            <a:ext cx="0" cy="2455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/>
            </a:extLst>
          </p:cNvPr>
          <p:cNvCxnSpPr>
            <a:cxnSpLocks/>
            <a:stCxn id="37" idx="4"/>
          </p:cNvCxnSpPr>
          <p:nvPr/>
        </p:nvCxnSpPr>
        <p:spPr>
          <a:xfrm>
            <a:off x="3482975" y="2901950"/>
            <a:ext cx="0" cy="2455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/>
            </a:extLst>
          </p:cNvPr>
          <p:cNvCxnSpPr>
            <a:cxnSpLocks/>
            <a:stCxn id="35" idx="4"/>
          </p:cNvCxnSpPr>
          <p:nvPr/>
        </p:nvCxnSpPr>
        <p:spPr>
          <a:xfrm>
            <a:off x="6273800" y="2901950"/>
            <a:ext cx="0" cy="2455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/>
            </a:extLst>
          </p:cNvPr>
          <p:cNvCxnSpPr>
            <a:cxnSpLocks/>
            <a:stCxn id="36" idx="4"/>
          </p:cNvCxnSpPr>
          <p:nvPr/>
        </p:nvCxnSpPr>
        <p:spPr>
          <a:xfrm>
            <a:off x="9063038" y="2901950"/>
            <a:ext cx="0" cy="2455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/>
            </a:extLst>
          </p:cNvPr>
          <p:cNvSpPr/>
          <p:nvPr/>
        </p:nvSpPr>
        <p:spPr>
          <a:xfrm>
            <a:off x="515938" y="2547938"/>
            <a:ext cx="355600" cy="354012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35" name="Oval 18">
            <a:extLst>
              <a:ext uri="{FF2B5EF4-FFF2-40B4-BE49-F238E27FC236}"/>
            </a:extLst>
          </p:cNvPr>
          <p:cNvSpPr/>
          <p:nvPr/>
        </p:nvSpPr>
        <p:spPr>
          <a:xfrm>
            <a:off x="6096000" y="2547938"/>
            <a:ext cx="355600" cy="354012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36" name="Oval 19">
            <a:extLst>
              <a:ext uri="{FF2B5EF4-FFF2-40B4-BE49-F238E27FC236}"/>
            </a:extLst>
          </p:cNvPr>
          <p:cNvSpPr/>
          <p:nvPr/>
        </p:nvSpPr>
        <p:spPr>
          <a:xfrm>
            <a:off x="8885238" y="2547938"/>
            <a:ext cx="355600" cy="354012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4</a:t>
            </a:r>
          </a:p>
        </p:txBody>
      </p:sp>
      <p:sp>
        <p:nvSpPr>
          <p:cNvPr id="37" name="Oval 15">
            <a:extLst>
              <a:ext uri="{FF2B5EF4-FFF2-40B4-BE49-F238E27FC236}"/>
            </a:extLst>
          </p:cNvPr>
          <p:cNvSpPr/>
          <p:nvPr/>
        </p:nvSpPr>
        <p:spPr>
          <a:xfrm>
            <a:off x="3306763" y="2547938"/>
            <a:ext cx="354012" cy="354012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</a:t>
            </a:r>
          </a:p>
        </p:txBody>
      </p:sp>
      <p:grpSp>
        <p:nvGrpSpPr>
          <p:cNvPr id="27667" name="Group 41"/>
          <p:cNvGrpSpPr>
            <a:grpSpLocks/>
          </p:cNvGrpSpPr>
          <p:nvPr/>
        </p:nvGrpSpPr>
        <p:grpSpPr bwMode="auto">
          <a:xfrm>
            <a:off x="1320800" y="5846763"/>
            <a:ext cx="9550400" cy="446087"/>
            <a:chOff x="1564144" y="5846230"/>
            <a:chExt cx="9550323" cy="446276"/>
          </a:xfrm>
        </p:grpSpPr>
        <p:sp>
          <p:nvSpPr>
            <p:cNvPr id="27668" name="object 10"/>
            <p:cNvSpPr txBox="1">
              <a:spLocks noChangeArrowheads="1"/>
            </p:cNvSpPr>
            <p:nvPr/>
          </p:nvSpPr>
          <p:spPr bwMode="auto">
            <a:xfrm>
              <a:off x="3014005" y="5846230"/>
              <a:ext cx="8100462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b="1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От 0 руб</a:t>
              </a:r>
              <a:r>
                <a:rPr lang="ru-RU" sz="120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. – минимально (если уже есть используемое оборудование)</a:t>
              </a:r>
            </a:p>
            <a:p>
              <a:pPr>
                <a:spcBef>
                  <a:spcPts val="600"/>
                </a:spcBef>
              </a:pPr>
              <a:r>
                <a:rPr lang="ru-RU" sz="1200" b="1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16 000 руб.</a:t>
              </a:r>
              <a:r>
                <a:rPr lang="ru-RU" sz="120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 - минимальная стоимость оснащения с бесплатным ПО</a:t>
              </a:r>
              <a:r>
                <a:rPr lang="en-US" sz="120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ru-RU" sz="120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и участии в программе поддержки Оператора</a:t>
              </a:r>
            </a:p>
          </p:txBody>
        </p:sp>
        <p:sp>
          <p:nvSpPr>
            <p:cNvPr id="27669" name="object 10"/>
            <p:cNvSpPr txBox="1">
              <a:spLocks noChangeArrowheads="1"/>
            </p:cNvSpPr>
            <p:nvPr/>
          </p:nvSpPr>
          <p:spPr bwMode="auto">
            <a:xfrm>
              <a:off x="1564144" y="5853925"/>
              <a:ext cx="15862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ru-RU" sz="2800" b="1">
                  <a:solidFill>
                    <a:srgbClr val="F6F42E"/>
                  </a:solidFill>
                  <a:latin typeface="Segoe UI" pitchFamily="34" charset="0"/>
                  <a:cs typeface="Segoe UI" pitchFamily="34" charset="0"/>
                </a:rPr>
                <a:t>ИТОГО: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/>
            </a:extLst>
          </p:cNvPr>
          <p:cNvCxnSpPr>
            <a:cxnSpLocks/>
            <a:stCxn id="51" idx="6"/>
          </p:cNvCxnSpPr>
          <p:nvPr/>
        </p:nvCxnSpPr>
        <p:spPr>
          <a:xfrm flipV="1">
            <a:off x="903288" y="3478213"/>
            <a:ext cx="9802812" cy="23812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самостоятельно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-114300" y="3729038"/>
            <a:ext cx="1858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Зарегистрироваться</a:t>
            </a:r>
          </a:p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 системе </a:t>
            </a:r>
          </a:p>
          <a:p>
            <a:pPr algn="ctr"/>
            <a:endParaRPr lang="ru-RU" sz="12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12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Для регистрации наличие УКЭП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655763" y="3841750"/>
            <a:ext cx="186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Подписать договор</a:t>
            </a:r>
          </a:p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с Оператором</a:t>
            </a: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3189288" y="3856038"/>
            <a:ext cx="186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Описать товар</a:t>
            </a:r>
          </a:p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 КМТ</a:t>
            </a: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7242175" y="3843338"/>
            <a:ext cx="144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Заказать</a:t>
            </a:r>
          </a:p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КМ</a:t>
            </a:r>
          </a:p>
        </p:txBody>
      </p:sp>
      <p:sp>
        <p:nvSpPr>
          <p:cNvPr id="28679" name="TextBox 13"/>
          <p:cNvSpPr txBox="1">
            <a:spLocks noChangeArrowheads="1"/>
          </p:cNvSpPr>
          <p:nvPr/>
        </p:nvSpPr>
        <p:spPr bwMode="auto">
          <a:xfrm>
            <a:off x="8851900" y="3829050"/>
            <a:ext cx="1443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Нанести </a:t>
            </a:r>
          </a:p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КМ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4732338" y="3844925"/>
            <a:ext cx="2692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Выбрать техническое решение </a:t>
            </a:r>
            <a:r>
              <a:rPr lang="ru-RU" sz="12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для внедрения маркировки</a:t>
            </a:r>
          </a:p>
          <a:p>
            <a:pPr algn="ctr"/>
            <a:endParaRPr lang="ru-RU" sz="12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2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Купить самостоятельно</a:t>
            </a:r>
          </a:p>
          <a:p>
            <a:pPr>
              <a:buFont typeface="Arial" charset="0"/>
              <a:buChar char="•"/>
            </a:pPr>
            <a:r>
              <a:rPr lang="ru-RU" sz="12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Воспользоваться программами поддержки от Оператора</a:t>
            </a:r>
          </a:p>
          <a:p>
            <a:pPr>
              <a:buFont typeface="Arial" charset="0"/>
              <a:buChar char="•"/>
            </a:pPr>
            <a:r>
              <a:rPr lang="ru-RU" sz="12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Использовать имеющиеся оборудование </a:t>
            </a:r>
          </a:p>
        </p:txBody>
      </p:sp>
      <p:pic>
        <p:nvPicPr>
          <p:cNvPr id="28681" name="Graphic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2216150"/>
            <a:ext cx="622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Graphic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2284413"/>
            <a:ext cx="790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Graphic 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125" y="2266950"/>
            <a:ext cx="719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Graphic 4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0638" y="22542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Graphic 4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1313" y="2201863"/>
            <a:ext cx="6842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Graphic 4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220980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>
            <a:extLst>
              <a:ext uri="{FF2B5EF4-FFF2-40B4-BE49-F238E27FC236}"/>
            </a:extLst>
          </p:cNvPr>
          <p:cNvSpPr/>
          <p:nvPr/>
        </p:nvSpPr>
        <p:spPr>
          <a:xfrm>
            <a:off x="549275" y="3324225"/>
            <a:ext cx="354013" cy="355600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55" name="Oval 54">
            <a:extLst>
              <a:ext uri="{FF2B5EF4-FFF2-40B4-BE49-F238E27FC236}"/>
            </a:extLst>
          </p:cNvPr>
          <p:cNvSpPr/>
          <p:nvPr/>
        </p:nvSpPr>
        <p:spPr>
          <a:xfrm>
            <a:off x="2408238" y="3324225"/>
            <a:ext cx="355600" cy="355600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/>
            </a:extLst>
          </p:cNvPr>
          <p:cNvSpPr/>
          <p:nvPr/>
        </p:nvSpPr>
        <p:spPr>
          <a:xfrm>
            <a:off x="3941763" y="3338513"/>
            <a:ext cx="355600" cy="354012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/>
            </a:extLst>
          </p:cNvPr>
          <p:cNvSpPr/>
          <p:nvPr/>
        </p:nvSpPr>
        <p:spPr>
          <a:xfrm>
            <a:off x="7786688" y="3325813"/>
            <a:ext cx="355600" cy="355600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5</a:t>
            </a:r>
          </a:p>
        </p:txBody>
      </p:sp>
      <p:sp>
        <p:nvSpPr>
          <p:cNvPr id="58" name="Oval 57">
            <a:extLst>
              <a:ext uri="{FF2B5EF4-FFF2-40B4-BE49-F238E27FC236}"/>
            </a:extLst>
          </p:cNvPr>
          <p:cNvSpPr/>
          <p:nvPr/>
        </p:nvSpPr>
        <p:spPr>
          <a:xfrm>
            <a:off x="9396413" y="3309938"/>
            <a:ext cx="354012" cy="355600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59" name="Oval 58">
            <a:extLst>
              <a:ext uri="{FF2B5EF4-FFF2-40B4-BE49-F238E27FC236}"/>
            </a:extLst>
          </p:cNvPr>
          <p:cNvSpPr/>
          <p:nvPr/>
        </p:nvSpPr>
        <p:spPr>
          <a:xfrm>
            <a:off x="5907088" y="3317875"/>
            <a:ext cx="355600" cy="355600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4</a:t>
            </a:r>
          </a:p>
        </p:txBody>
      </p:sp>
      <p:sp>
        <p:nvSpPr>
          <p:cNvPr id="7" name="Oval 57">
            <a:extLst>
              <a:ext uri="{FF2B5EF4-FFF2-40B4-BE49-F238E27FC236}"/>
            </a:extLst>
          </p:cNvPr>
          <p:cNvSpPr/>
          <p:nvPr/>
        </p:nvSpPr>
        <p:spPr>
          <a:xfrm>
            <a:off x="10752138" y="3319463"/>
            <a:ext cx="355600" cy="354012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7</a:t>
            </a:r>
          </a:p>
        </p:txBody>
      </p:sp>
      <p:sp>
        <p:nvSpPr>
          <p:cNvPr id="28694" name="TextBox 9"/>
          <p:cNvSpPr txBox="1">
            <a:spLocks noChangeArrowheads="1"/>
          </p:cNvSpPr>
          <p:nvPr/>
        </p:nvSpPr>
        <p:spPr bwMode="auto">
          <a:xfrm>
            <a:off x="10207625" y="3775075"/>
            <a:ext cx="144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Подать отчет о нанесении </a:t>
            </a:r>
          </a:p>
        </p:txBody>
      </p:sp>
      <p:pic>
        <p:nvPicPr>
          <p:cNvPr id="28695" name="Graphic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788" y="2230438"/>
            <a:ext cx="622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/>
            </a:extLst>
          </p:cNvPr>
          <p:cNvCxnSpPr>
            <a:cxnSpLocks/>
            <a:stCxn id="51" idx="6"/>
          </p:cNvCxnSpPr>
          <p:nvPr/>
        </p:nvCxnSpPr>
        <p:spPr>
          <a:xfrm flipV="1">
            <a:off x="1135063" y="3700463"/>
            <a:ext cx="9837737" cy="0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 системным интегратором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6988" y="4040188"/>
            <a:ext cx="1860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Зарегистрироваться</a:t>
            </a:r>
          </a:p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 системе </a:t>
            </a:r>
          </a:p>
          <a:p>
            <a:pPr algn="ctr"/>
            <a:endParaRPr lang="ru-RU" sz="12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12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Для регистрации наличие УКЭП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887538" y="4040188"/>
            <a:ext cx="1858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Подписать договор</a:t>
            </a:r>
          </a:p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с Оператором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3662363" y="4040188"/>
            <a:ext cx="186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Описать товар</a:t>
            </a:r>
          </a:p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 КМТ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7729538" y="4048125"/>
            <a:ext cx="1443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Заказать</a:t>
            </a:r>
          </a:p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КМ</a:t>
            </a:r>
          </a:p>
        </p:txBody>
      </p:sp>
      <p:sp>
        <p:nvSpPr>
          <p:cNvPr id="29703" name="TextBox 13"/>
          <p:cNvSpPr txBox="1">
            <a:spLocks noChangeArrowheads="1"/>
          </p:cNvSpPr>
          <p:nvPr/>
        </p:nvSpPr>
        <p:spPr bwMode="auto">
          <a:xfrm>
            <a:off x="9172575" y="4040188"/>
            <a:ext cx="144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Нанести </a:t>
            </a:r>
          </a:p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КМ</a:t>
            </a:r>
          </a:p>
        </p:txBody>
      </p:sp>
      <p:sp>
        <p:nvSpPr>
          <p:cNvPr id="29704" name="TextBox 14"/>
          <p:cNvSpPr txBox="1">
            <a:spLocks noChangeArrowheads="1"/>
          </p:cNvSpPr>
          <p:nvPr/>
        </p:nvSpPr>
        <p:spPr bwMode="auto">
          <a:xfrm>
            <a:off x="5310188" y="4040188"/>
            <a:ext cx="2330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Выбрать системного интегратора и техническое решение </a:t>
            </a:r>
          </a:p>
          <a:p>
            <a:pPr algn="ctr"/>
            <a:r>
              <a:rPr lang="ru-RU" sz="12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для внедрения маркировки</a:t>
            </a:r>
          </a:p>
        </p:txBody>
      </p:sp>
      <p:pic>
        <p:nvPicPr>
          <p:cNvPr id="29705" name="Graphic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2414588"/>
            <a:ext cx="622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Graphic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0938" y="2482850"/>
            <a:ext cx="792162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Graphic 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451100"/>
            <a:ext cx="719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Graphic 4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6413" y="2459038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Graphic 4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99600" y="2389188"/>
            <a:ext cx="682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Graphic 4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8550" y="2414588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>
            <a:extLst>
              <a:ext uri="{FF2B5EF4-FFF2-40B4-BE49-F238E27FC236}"/>
            </a:extLst>
          </p:cNvPr>
          <p:cNvSpPr/>
          <p:nvPr/>
        </p:nvSpPr>
        <p:spPr>
          <a:xfrm>
            <a:off x="779463" y="3522663"/>
            <a:ext cx="355600" cy="354012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55" name="Oval 54">
            <a:extLst>
              <a:ext uri="{FF2B5EF4-FFF2-40B4-BE49-F238E27FC236}"/>
            </a:extLst>
          </p:cNvPr>
          <p:cNvSpPr/>
          <p:nvPr/>
        </p:nvSpPr>
        <p:spPr>
          <a:xfrm>
            <a:off x="2640013" y="3522663"/>
            <a:ext cx="354012" cy="354012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/>
            </a:extLst>
          </p:cNvPr>
          <p:cNvSpPr/>
          <p:nvPr/>
        </p:nvSpPr>
        <p:spPr>
          <a:xfrm>
            <a:off x="4414838" y="3522663"/>
            <a:ext cx="355600" cy="354012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/>
            </a:extLst>
          </p:cNvPr>
          <p:cNvSpPr/>
          <p:nvPr/>
        </p:nvSpPr>
        <p:spPr>
          <a:xfrm>
            <a:off x="6299200" y="3522663"/>
            <a:ext cx="354013" cy="354012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4</a:t>
            </a:r>
          </a:p>
        </p:txBody>
      </p:sp>
      <p:sp>
        <p:nvSpPr>
          <p:cNvPr id="58" name="Oval 57">
            <a:extLst>
              <a:ext uri="{FF2B5EF4-FFF2-40B4-BE49-F238E27FC236}"/>
            </a:extLst>
          </p:cNvPr>
          <p:cNvSpPr/>
          <p:nvPr/>
        </p:nvSpPr>
        <p:spPr>
          <a:xfrm>
            <a:off x="8267700" y="3522663"/>
            <a:ext cx="355600" cy="354012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5</a:t>
            </a:r>
          </a:p>
        </p:txBody>
      </p:sp>
      <p:sp>
        <p:nvSpPr>
          <p:cNvPr id="59" name="Oval 58">
            <a:extLst>
              <a:ext uri="{FF2B5EF4-FFF2-40B4-BE49-F238E27FC236}"/>
            </a:extLst>
          </p:cNvPr>
          <p:cNvSpPr/>
          <p:nvPr/>
        </p:nvSpPr>
        <p:spPr>
          <a:xfrm>
            <a:off x="9663113" y="3522663"/>
            <a:ext cx="355600" cy="354012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4" name="Oval 58">
            <a:extLst>
              <a:ext uri="{FF2B5EF4-FFF2-40B4-BE49-F238E27FC236}"/>
            </a:extLst>
          </p:cNvPr>
          <p:cNvSpPr/>
          <p:nvPr/>
        </p:nvSpPr>
        <p:spPr>
          <a:xfrm>
            <a:off x="10999788" y="3497263"/>
            <a:ext cx="354012" cy="355600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7</a:t>
            </a:r>
          </a:p>
        </p:txBody>
      </p:sp>
      <p:sp>
        <p:nvSpPr>
          <p:cNvPr id="29718" name="TextBox 6"/>
          <p:cNvSpPr txBox="1">
            <a:spLocks noChangeArrowheads="1"/>
          </p:cNvSpPr>
          <p:nvPr/>
        </p:nvSpPr>
        <p:spPr bwMode="auto">
          <a:xfrm>
            <a:off x="10455275" y="3979863"/>
            <a:ext cx="1443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Подать отчет о нанесении</a:t>
            </a:r>
          </a:p>
        </p:txBody>
      </p:sp>
      <p:pic>
        <p:nvPicPr>
          <p:cNvPr id="29719" name="Graphic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4850" y="2401888"/>
            <a:ext cx="6238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0650" y="854075"/>
            <a:ext cx="572135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r>
              <a:rPr lang="ru-RU" sz="20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Меры поддержки: Компенсация 50% на оборудование для маркировки</a:t>
            </a:r>
            <a:endParaRPr lang="en-US" sz="2000" b="1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23" name="object 14"/>
          <p:cNvSpPr txBox="1">
            <a:spLocks noChangeArrowheads="1"/>
          </p:cNvSpPr>
          <p:nvPr/>
        </p:nvSpPr>
        <p:spPr bwMode="auto">
          <a:xfrm>
            <a:off x="515938" y="1790700"/>
            <a:ext cx="5580062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85750" indent="-285750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Производители до 300 тыс. дал/год</a:t>
            </a:r>
          </a:p>
          <a:p>
            <a:pPr marL="285750" indent="-285750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Быть участником только одной программы от Оператора: рассрочка или скидка 50%</a:t>
            </a:r>
          </a:p>
          <a:p>
            <a:pPr marL="285750" indent="-285750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На оборудование для маркировки кег можно подать заявку </a:t>
            </a:r>
            <a:r>
              <a:rPr lang="ru-RU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после 15.02.2023</a:t>
            </a: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, поставка оборудования </a:t>
            </a:r>
            <a:r>
              <a:rPr lang="ru-RU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20 рабочих дней </a:t>
            </a: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со дня получения оплаты. До </a:t>
            </a:r>
            <a:r>
              <a:rPr lang="ru-RU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01.05.2023</a:t>
            </a: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 подача заявки на оборудование для маркировки бутылок.</a:t>
            </a:r>
          </a:p>
          <a:p>
            <a:pPr marL="285750" indent="-285750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Оператором разработан перечень типовых комплектов, которые включают разные виды оборудования в зависимости от типа линий</a:t>
            </a:r>
          </a:p>
          <a:p>
            <a:pPr marL="285750" indent="-285750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1 производственная линия = 1 комплект оборудования</a:t>
            </a:r>
          </a:p>
          <a:p>
            <a:pPr marL="285750" indent="-285750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Необходимо заполнить заявку на сайте ЧестныйЗнак.рф. </a:t>
            </a:r>
          </a:p>
        </p:txBody>
      </p:sp>
      <p:sp>
        <p:nvSpPr>
          <p:cNvPr id="30724" name="TextBox 30"/>
          <p:cNvSpPr txBox="1">
            <a:spLocks noChangeArrowheads="1"/>
          </p:cNvSpPr>
          <p:nvPr/>
        </p:nvSpPr>
        <p:spPr bwMode="auto">
          <a:xfrm>
            <a:off x="515938" y="5561013"/>
            <a:ext cx="58150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Ссылка на заявку: </a:t>
            </a:r>
          </a:p>
          <a:p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  <a:hlinkClick r:id="rId4"/>
              </a:rPr>
              <a:t>https://честныйзнак.рф/business/projects/beer/discount/application/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15938" y="5461000"/>
            <a:ext cx="558006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15938" y="2800350"/>
            <a:ext cx="111601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поддержки: Беспроцентная рассрочка на оборудование для маркировки</a:t>
            </a:r>
          </a:p>
        </p:txBody>
      </p:sp>
      <p:sp>
        <p:nvSpPr>
          <p:cNvPr id="5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6311900" y="3117850"/>
            <a:ext cx="5400675" cy="3362325"/>
          </a:xfrm>
          <a:prstGeom prst="roundRect">
            <a:avLst>
              <a:gd name="adj" fmla="val 439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tIns="180000" rIns="180000" bIns="180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завершен прием заявок на рассрочку на оборудование для маркировки кег,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пэт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стекло</a:t>
            </a:r>
          </a:p>
          <a:p>
            <a:pPr algn="just" fontAlgn="auto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15.04.2023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подача заявки на рассрочку оборудования для маркировки алюминиевых банок</a:t>
            </a:r>
          </a:p>
        </p:txBody>
      </p:sp>
      <p:sp>
        <p:nvSpPr>
          <p:cNvPr id="6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117850"/>
            <a:ext cx="4679950" cy="3362325"/>
          </a:xfrm>
          <a:prstGeom prst="roundRect">
            <a:avLst>
              <a:gd name="adj" fmla="val 4396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/>
            <a:r>
              <a:rPr lang="ru-RU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ЧТО НУЖНО?</a:t>
            </a:r>
            <a:endParaRPr lang="en-US" sz="1400" b="1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1000"/>
              </a:spcBef>
              <a:buFontTx/>
              <a:buBlip>
                <a:blip r:embed="rId2"/>
              </a:buBlip>
            </a:pPr>
            <a:endParaRPr lang="ru-RU" sz="1400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10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Выбрать интегратора </a:t>
            </a:r>
          </a:p>
          <a:p>
            <a:pPr>
              <a:spcBef>
                <a:spcPts val="10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Определить техническое решение</a:t>
            </a:r>
          </a:p>
          <a:p>
            <a:pPr>
              <a:spcBef>
                <a:spcPts val="10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Подать заявку на оборудование в рассрочку</a:t>
            </a:r>
          </a:p>
          <a:p>
            <a:pPr>
              <a:spcBef>
                <a:spcPts val="10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Зарегистрироваться в Честном ЗНАКе </a:t>
            </a:r>
            <a:b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(Личный Кабинет)</a:t>
            </a:r>
          </a:p>
          <a:p>
            <a:pPr>
              <a:spcBef>
                <a:spcPts val="10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Подключить ЭДО</a:t>
            </a:r>
            <a:endParaRPr lang="ru-RU" sz="14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62000" y="3752850"/>
            <a:ext cx="40735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18"/>
          <p:cNvSpPr txBox="1">
            <a:spLocks noChangeArrowheads="1"/>
          </p:cNvSpPr>
          <p:nvPr/>
        </p:nvSpPr>
        <p:spPr bwMode="auto">
          <a:xfrm>
            <a:off x="515938" y="1336675"/>
            <a:ext cx="1116012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10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Беспроцентная рассрочка на 3 года. Первый год оплата не требуется, далее оплата равными частями;</a:t>
            </a:r>
          </a:p>
          <a:p>
            <a:pPr marL="285750" indent="-285750" algn="just">
              <a:spcBef>
                <a:spcPts val="10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Заказать можно только типовые модели оборудования и «периферийное» (автоматизация, отбраковка) оборудование</a:t>
            </a:r>
          </a:p>
          <a:p>
            <a:pPr marL="285750" indent="-285750" algn="just">
              <a:spcBef>
                <a:spcPts val="10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Внедрение маркировки системными интеграторами из списка (17 технологических партнеров).</a:t>
            </a:r>
          </a:p>
        </p:txBody>
      </p:sp>
      <p:pic>
        <p:nvPicPr>
          <p:cNvPr id="31751" name="Graphic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3638" y="3897313"/>
            <a:ext cx="6207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Graphic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8775" y="3863975"/>
            <a:ext cx="622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3" name="Group 23"/>
          <p:cNvGrpSpPr>
            <a:grpSpLocks/>
          </p:cNvGrpSpPr>
          <p:nvPr/>
        </p:nvGrpSpPr>
        <p:grpSpPr bwMode="auto">
          <a:xfrm>
            <a:off x="5481638" y="4437063"/>
            <a:ext cx="490537" cy="723900"/>
            <a:chOff x="2994556" y="1985670"/>
            <a:chExt cx="490653" cy="724172"/>
          </a:xfrm>
        </p:grpSpPr>
        <p:pic>
          <p:nvPicPr>
            <p:cNvPr id="31756" name="Graphic 2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93609" y="1985670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Graphic 2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94556" y="1985670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4" name="TextBox 27"/>
          <p:cNvSpPr txBox="1">
            <a:spLocks noChangeArrowheads="1"/>
          </p:cNvSpPr>
          <p:nvPr/>
        </p:nvSpPr>
        <p:spPr bwMode="auto">
          <a:xfrm>
            <a:off x="4835525" y="2579688"/>
            <a:ext cx="252095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Подача заявки</a:t>
            </a:r>
          </a:p>
        </p:txBody>
      </p:sp>
      <p:pic>
        <p:nvPicPr>
          <p:cNvPr id="31755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7638" y="52133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A bottle of alcohol&#10;&#10;Description automatically generated with medium confidenc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5638" y="844550"/>
            <a:ext cx="6456362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/>
            <a:r>
              <a:rPr lang="ru-RU" sz="20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Рекомендации по выбору технологического партнера и технологического решения</a:t>
            </a:r>
          </a:p>
        </p:txBody>
      </p:sp>
      <p:sp>
        <p:nvSpPr>
          <p:cNvPr id="2" name="object 10">
            <a:extLst>
              <a:ext uri="{FF2B5EF4-FFF2-40B4-BE49-F238E27FC236}"/>
            </a:extLst>
          </p:cNvPr>
          <p:cNvSpPr txBox="1"/>
          <p:nvPr/>
        </p:nvSpPr>
        <p:spPr>
          <a:xfrm>
            <a:off x="515938" y="1482725"/>
            <a:ext cx="6216650" cy="4737100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285750" indent="-285750" defTabSz="1192213" hangingPunct="0">
              <a:spcBef>
                <a:spcPts val="600"/>
              </a:spcBef>
              <a:buFontTx/>
              <a:buBlip>
                <a:blip r:embed="rId3"/>
              </a:buBlip>
            </a:pPr>
            <a:r>
              <a:rPr lang="ru-RU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Перечень технологических партнеров: </a:t>
            </a:r>
            <a:r>
              <a:rPr lang="en-US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  <a:hlinkClick r:id="rId4"/>
              </a:rPr>
              <a:t>https://</a:t>
            </a:r>
            <a:r>
              <a:rPr lang="ru-RU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  <a:hlinkClick r:id="rId4"/>
              </a:rPr>
              <a:t>честныйзнак.рф/</a:t>
            </a:r>
            <a:r>
              <a:rPr lang="en-US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  <a:hlinkClick r:id="rId4"/>
              </a:rPr>
              <a:t>business/projects/beer/partners/manufacturer/</a:t>
            </a:r>
            <a:endParaRPr lang="ru-RU" sz="1600">
              <a:solidFill>
                <a:srgbClr val="63666A"/>
              </a:solidFill>
              <a:latin typeface="Segoe UI" pitchFamily="34" charset="0"/>
              <a:cs typeface="Segoe UI" pitchFamily="34" charset="0"/>
              <a:sym typeface="PT Sans Caption"/>
            </a:endParaRPr>
          </a:p>
          <a:p>
            <a:pPr marL="285750" indent="-285750" defTabSz="1192213" hangingPunct="0">
              <a:spcBef>
                <a:spcPts val="600"/>
              </a:spcBef>
            </a:pPr>
            <a:r>
              <a:rPr lang="ru-RU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 </a:t>
            </a:r>
          </a:p>
          <a:p>
            <a:pPr marL="285750" indent="-285750" defTabSz="1192213" hangingPunct="0">
              <a:spcBef>
                <a:spcPts val="600"/>
              </a:spcBef>
              <a:buFontTx/>
              <a:buBlip>
                <a:blip r:embed="rId3"/>
              </a:buBlip>
            </a:pPr>
            <a:r>
              <a:rPr lang="ru-RU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Подбор расходных материалов, перечень поставщиков. Результаты тестирования риббонов в сочетании с различными типами этикеток:</a:t>
            </a:r>
          </a:p>
          <a:p>
            <a:pPr marL="285750" indent="-285750" defTabSz="1192213" hangingPunct="0">
              <a:spcBef>
                <a:spcPts val="600"/>
              </a:spcBef>
            </a:pPr>
            <a:r>
              <a:rPr lang="ru-RU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      </a:t>
            </a:r>
            <a:r>
              <a:rPr lang="en-US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  <a:hlinkClick r:id="rId5"/>
              </a:rPr>
              <a:t>https://</a:t>
            </a:r>
            <a:r>
              <a:rPr lang="ru-RU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  <a:hlinkClick r:id="rId5"/>
              </a:rPr>
              <a:t>честныйзнак.рф/</a:t>
            </a:r>
            <a:r>
              <a:rPr lang="en-US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  <a:hlinkClick r:id="rId5"/>
              </a:rPr>
              <a:t>business/projects/beer/materials/labels/</a:t>
            </a:r>
            <a:endParaRPr lang="ru-RU" sz="1600">
              <a:solidFill>
                <a:srgbClr val="63666A"/>
              </a:solidFill>
              <a:latin typeface="Segoe UI" pitchFamily="34" charset="0"/>
              <a:cs typeface="Segoe UI" pitchFamily="34" charset="0"/>
              <a:sym typeface="PT Sans Caption"/>
            </a:endParaRPr>
          </a:p>
          <a:p>
            <a:pPr marL="285750" indent="-285750" defTabSz="1192213" hangingPunct="0">
              <a:spcBef>
                <a:spcPts val="600"/>
              </a:spcBef>
            </a:pPr>
            <a:endParaRPr lang="ru-RU" sz="16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  <a:p>
            <a:pPr marL="285750" indent="-285750" defTabSz="1192213" hangingPunct="0">
              <a:spcBef>
                <a:spcPts val="600"/>
              </a:spcBef>
              <a:buFontTx/>
              <a:buBlip>
                <a:blip r:embed="rId3"/>
              </a:buBlip>
            </a:pPr>
            <a:r>
              <a:rPr lang="ru-RU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Решения для малых производителей: </a:t>
            </a:r>
            <a:r>
              <a:rPr lang="en-US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hlinkClick r:id="rId6"/>
              </a:rPr>
              <a:t>https://</a:t>
            </a:r>
            <a:r>
              <a:rPr lang="ru-RU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hlinkClick r:id="rId6"/>
              </a:rPr>
              <a:t>честныйзнак.рф/</a:t>
            </a:r>
            <a:r>
              <a:rPr lang="en-US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hlinkClick r:id="rId6"/>
              </a:rPr>
              <a:t>business/projects/beer/box_solutions/solutions_manufacturers/</a:t>
            </a:r>
            <a:endParaRPr lang="ru-RU" sz="16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  <a:p>
            <a:pPr marL="285750" indent="-285750" defTabSz="1192213" hangingPunct="0">
              <a:spcBef>
                <a:spcPts val="600"/>
              </a:spcBef>
              <a:buFontTx/>
              <a:buBlip>
                <a:blip r:embed="rId3"/>
              </a:buBlip>
            </a:pPr>
            <a:endParaRPr lang="ru-RU" sz="16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  <a:p>
            <a:pPr marL="285750" indent="-285750" defTabSz="1192213" hangingPunct="0">
              <a:spcBef>
                <a:spcPts val="600"/>
              </a:spcBef>
              <a:buFontTx/>
              <a:buBlip>
                <a:blip r:embed="rId3"/>
              </a:buBlip>
            </a:pPr>
            <a:r>
              <a:rPr lang="ru-RU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Перечень расходных материалов и запчастей к оборудованию для нанесения на складе «Честный знак»: </a:t>
            </a:r>
            <a:r>
              <a:rPr lang="en-US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hlinkClick r:id="rId7"/>
              </a:rPr>
              <a:t>https://</a:t>
            </a:r>
            <a:r>
              <a:rPr lang="ru-RU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hlinkClick r:id="rId7"/>
              </a:rPr>
              <a:t>честныйзнак.рф/</a:t>
            </a:r>
            <a:r>
              <a:rPr lang="en-US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  <a:hlinkClick r:id="rId7"/>
              </a:rPr>
              <a:t>business/projects/dairy/materials/stock_list/</a:t>
            </a:r>
            <a:endParaRPr lang="ru-RU" sz="16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A picture containing bottle, indoor, counter, alcohol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465513" y="2844800"/>
            <a:ext cx="5260975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такое «Маркировка»?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A picture containing bottle, indoor, counter, alcohol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128963" y="2844800"/>
            <a:ext cx="5934075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кегами в рознице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8107363" y="1897063"/>
            <a:ext cx="3505200" cy="4802187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808663" y="1897063"/>
            <a:ext cx="2144712" cy="4802187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438525" y="1897063"/>
            <a:ext cx="2230438" cy="4802187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73088" y="1897063"/>
            <a:ext cx="2574925" cy="4824412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6000" y="228024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Дорожная карта для розницы</a:t>
            </a:r>
            <a:endParaRPr lang="en-US" sz="2000" b="1" dirty="0">
              <a:solidFill>
                <a:srgbClr val="6D6E71"/>
              </a:solidFill>
              <a:highlight>
                <a:srgbClr val="FF0000"/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696913" y="2038350"/>
            <a:ext cx="2338387" cy="608013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Проверка </a:t>
            </a:r>
            <a:r>
              <a:rPr lang="ru-RU" sz="1200" b="1">
                <a:solidFill>
                  <a:srgbClr val="63666B"/>
                </a:solidFill>
                <a:latin typeface="Segoe UI" pitchFamily="34" charset="0"/>
                <a:cs typeface="Segoe UI" pitchFamily="34" charset="0"/>
              </a:rPr>
              <a:t>маркировки при приемке продукции</a:t>
            </a:r>
            <a:endParaRPr lang="ru-RU" sz="1200" b="1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1068388" y="3400425"/>
            <a:ext cx="1992312" cy="347663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71450" indent="-171450">
              <a:buFont typeface="Arial" charset="0"/>
              <a:buChar char="•"/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Считываемость </a:t>
            </a:r>
          </a:p>
        </p:txBody>
      </p:sp>
      <p:sp>
        <p:nvSpPr>
          <p:cNvPr id="13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8221663" y="2038350"/>
            <a:ext cx="3248025" cy="433388"/>
          </a:xfrm>
          <a:prstGeom prst="roundRect">
            <a:avLst>
              <a:gd name="adj" fmla="val 7708"/>
            </a:avLst>
          </a:prstGeom>
          <a:solidFill>
            <a:srgbClr val="F7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Старт продажи пива из кегов</a:t>
            </a:r>
          </a:p>
        </p:txBody>
      </p:sp>
      <p:sp>
        <p:nvSpPr>
          <p:cNvPr id="21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1068388" y="2874963"/>
            <a:ext cx="1992312" cy="363537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71450" indent="-171450">
              <a:buFont typeface="Arial" charset="0"/>
              <a:buChar char="•"/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Наличие средства идентификации</a:t>
            </a:r>
          </a:p>
        </p:txBody>
      </p:sp>
      <p:sp>
        <p:nvSpPr>
          <p:cNvPr id="54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677863" y="6073775"/>
            <a:ext cx="7151687" cy="417513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Регистрация участника оборота в личном кабинете Честного Знака</a:t>
            </a:r>
          </a:p>
        </p:txBody>
      </p:sp>
      <p:sp>
        <p:nvSpPr>
          <p:cNvPr id="88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3508375" y="2038350"/>
            <a:ext cx="2035175" cy="654050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Обновить ПО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828" name="Graphic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3257550"/>
            <a:ext cx="2212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1058863" y="3908425"/>
            <a:ext cx="1993900" cy="382588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Статус кода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Соединительная линия уступом 1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5400000">
            <a:off x="107950" y="3422651"/>
            <a:ext cx="1470025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842963" y="3065463"/>
            <a:ext cx="450850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842963" y="3597275"/>
            <a:ext cx="450850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842963" y="4132263"/>
            <a:ext cx="450850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73088" y="1401763"/>
            <a:ext cx="11039475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1063" y="1265238"/>
            <a:ext cx="287337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7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3883025" y="2874963"/>
            <a:ext cx="1660525" cy="417512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71450" indent="-171450">
              <a:buFont typeface="Arial" charset="0"/>
              <a:buChar char="•"/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Товаро-учетную систему </a:t>
            </a:r>
          </a:p>
        </p:txBody>
      </p:sp>
      <p:cxnSp>
        <p:nvCxnSpPr>
          <p:cNvPr id="50" name="Соединительная линия уступом 4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16200000" flipH="1">
            <a:off x="2866232" y="3431381"/>
            <a:ext cx="1493838" cy="9525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609975" y="3065463"/>
            <a:ext cx="273050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5959475" y="2019300"/>
            <a:ext cx="1870075" cy="687388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Внедрить процессы маркировки в текущие БП</a:t>
            </a:r>
            <a:endParaRPr lang="ru-RU" sz="1200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0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6302375" y="2889250"/>
            <a:ext cx="1508125" cy="374650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71450" indent="-171450">
              <a:buFont typeface="Arial" charset="0"/>
              <a:buChar char="•"/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Подготовить инструкции</a:t>
            </a:r>
          </a:p>
        </p:txBody>
      </p:sp>
      <p:cxnSp>
        <p:nvCxnSpPr>
          <p:cNvPr id="61" name="Соединительная линия уступом 6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16200000" flipH="1">
            <a:off x="5577682" y="3151981"/>
            <a:ext cx="901700" cy="1587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029325" y="3079750"/>
            <a:ext cx="273050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6302375" y="3413125"/>
            <a:ext cx="1508125" cy="374650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71450" indent="-171450">
              <a:buFont typeface="Arial" charset="0"/>
              <a:buChar char="•"/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Обучить персонал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029325" y="3603625"/>
            <a:ext cx="273050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4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0075" y="1274763"/>
            <a:ext cx="2889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484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8775" y="1276350"/>
            <a:ext cx="2889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4847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56750" y="1246188"/>
            <a:ext cx="287338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6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3867150" y="3414713"/>
            <a:ext cx="1658938" cy="361950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71450" indent="-171450">
              <a:buFont typeface="Arial" charset="0"/>
              <a:buChar char="•"/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Кассовое ПО</a:t>
            </a:r>
          </a:p>
        </p:txBody>
      </p:sp>
      <p:sp>
        <p:nvSpPr>
          <p:cNvPr id="77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3890963" y="3963988"/>
            <a:ext cx="1635125" cy="327025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71450" indent="-171450">
              <a:buFont typeface="Arial" charset="0"/>
              <a:buChar char="•"/>
            </a:pPr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Протестировать подачу сведений</a:t>
            </a:r>
          </a:p>
        </p:txBody>
      </p:sp>
      <p:cxnSp>
        <p:nvCxnSpPr>
          <p:cNvPr id="81" name="Прямая соединительная линия 8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609975" y="3602038"/>
            <a:ext cx="273050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617913" y="4157663"/>
            <a:ext cx="273050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2" name="TextBox 83"/>
          <p:cNvSpPr txBox="1">
            <a:spLocks noChangeArrowheads="1"/>
          </p:cNvSpPr>
          <p:nvPr/>
        </p:nvSpPr>
        <p:spPr bwMode="auto">
          <a:xfrm>
            <a:off x="1330325" y="1627188"/>
            <a:ext cx="2165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 1 апреля 2023</a:t>
            </a:r>
          </a:p>
        </p:txBody>
      </p:sp>
      <p:sp>
        <p:nvSpPr>
          <p:cNvPr id="34853" name="TextBox 86"/>
          <p:cNvSpPr txBox="1">
            <a:spLocks noChangeArrowheads="1"/>
          </p:cNvSpPr>
          <p:nvPr/>
        </p:nvSpPr>
        <p:spPr bwMode="auto">
          <a:xfrm>
            <a:off x="8678863" y="1619250"/>
            <a:ext cx="1973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До 15 января 2024</a:t>
            </a:r>
          </a:p>
        </p:txBody>
      </p:sp>
      <p:pic>
        <p:nvPicPr>
          <p:cNvPr id="34854" name="Graphic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7975" y="483870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5" name="Graphic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3538" y="4881563"/>
            <a:ext cx="720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6" name="Picture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8100" y="4810125"/>
            <a:ext cx="7302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о подключении Кега к оборудованию для розлива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866" name="Graphic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60563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Graphic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0838" y="1960563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Graphic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563" y="2051050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Graphic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7088" y="1960563"/>
            <a:ext cx="11271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16"/>
          <p:cNvSpPr txBox="1">
            <a:spLocks noChangeArrowheads="1"/>
          </p:cNvSpPr>
          <p:nvPr/>
        </p:nvSpPr>
        <p:spPr bwMode="auto">
          <a:xfrm>
            <a:off x="2900363" y="3932238"/>
            <a:ext cx="36020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spcBef>
                <a:spcPts val="600"/>
              </a:spcBef>
              <a:buFont typeface="Arial" charset="0"/>
              <a:buChar char="•"/>
            </a:pPr>
            <a:r>
              <a:rPr lang="ru-RU" sz="15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Подача сведений </a:t>
            </a:r>
            <a:r>
              <a:rPr lang="ru-RU" sz="1500">
                <a:solidFill>
                  <a:srgbClr val="63666A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не позднее следующего рабочего дня после подключения кега</a:t>
            </a:r>
          </a:p>
          <a:p>
            <a:pPr marL="179388" indent="-179388">
              <a:spcBef>
                <a:spcPts val="600"/>
              </a:spcBef>
              <a:buFont typeface="Arial" charset="0"/>
              <a:buChar char="•"/>
            </a:pPr>
            <a:r>
              <a:rPr lang="ru-RU" sz="1500">
                <a:solidFill>
                  <a:srgbClr val="63666A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ИНН, КПП/ФИАС, Код идентификации кеги, дата истечения предельного срока реализации пива</a:t>
            </a:r>
          </a:p>
        </p:txBody>
      </p:sp>
      <p:sp>
        <p:nvSpPr>
          <p:cNvPr id="36871" name="TextBox 17"/>
          <p:cNvSpPr txBox="1">
            <a:spLocks noChangeArrowheads="1"/>
          </p:cNvSpPr>
          <p:nvPr/>
        </p:nvSpPr>
        <p:spPr bwMode="auto">
          <a:xfrm>
            <a:off x="6697663" y="3932238"/>
            <a:ext cx="43767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ЕГАИС и ГИС МТ обмениваются сведениями о подключении кега в рамках интеграции систем</a:t>
            </a:r>
          </a:p>
        </p:txBody>
      </p:sp>
      <p:grpSp>
        <p:nvGrpSpPr>
          <p:cNvPr id="36872" name="Group 24"/>
          <p:cNvGrpSpPr>
            <a:grpSpLocks/>
          </p:cNvGrpSpPr>
          <p:nvPr/>
        </p:nvGrpSpPr>
        <p:grpSpPr bwMode="auto">
          <a:xfrm>
            <a:off x="3040063" y="2138363"/>
            <a:ext cx="531812" cy="725487"/>
            <a:chOff x="6084400" y="3259811"/>
            <a:chExt cx="532900" cy="724172"/>
          </a:xfrm>
        </p:grpSpPr>
        <p:pic>
          <p:nvPicPr>
            <p:cNvPr id="36885" name="Graphic 2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25700" y="3259811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6" name="Graphic 2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84400" y="3259811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3" name="Group 22"/>
          <p:cNvGrpSpPr>
            <a:grpSpLocks/>
          </p:cNvGrpSpPr>
          <p:nvPr/>
        </p:nvGrpSpPr>
        <p:grpSpPr bwMode="auto">
          <a:xfrm>
            <a:off x="5829300" y="2138363"/>
            <a:ext cx="533400" cy="725487"/>
            <a:chOff x="6084400" y="3259811"/>
            <a:chExt cx="532900" cy="724172"/>
          </a:xfrm>
        </p:grpSpPr>
        <p:pic>
          <p:nvPicPr>
            <p:cNvPr id="36883" name="Graphic 1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25700" y="3259811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4" name="Graphic 2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84400" y="3259811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4" name="Group 27"/>
          <p:cNvGrpSpPr>
            <a:grpSpLocks/>
          </p:cNvGrpSpPr>
          <p:nvPr/>
        </p:nvGrpSpPr>
        <p:grpSpPr bwMode="auto">
          <a:xfrm>
            <a:off x="8620125" y="2138363"/>
            <a:ext cx="531813" cy="725487"/>
            <a:chOff x="6084400" y="3259811"/>
            <a:chExt cx="532900" cy="724172"/>
          </a:xfrm>
        </p:grpSpPr>
        <p:pic>
          <p:nvPicPr>
            <p:cNvPr id="36881" name="Graphic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25700" y="3259811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Graphic 2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84400" y="3259811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6" name="Straight Connector 35">
            <a:extLst>
              <a:ext uri="{FF2B5EF4-FFF2-40B4-BE49-F238E27FC236}"/>
            </a:extLst>
          </p:cNvPr>
          <p:cNvCxnSpPr>
            <a:cxnSpLocks/>
            <a:endCxn id="36870" idx="0"/>
          </p:cNvCxnSpPr>
          <p:nvPr/>
        </p:nvCxnSpPr>
        <p:spPr>
          <a:xfrm flipH="1">
            <a:off x="4700588" y="3287713"/>
            <a:ext cx="3175" cy="64452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/>
            </a:extLst>
          </p:cNvPr>
          <p:cNvCxnSpPr>
            <a:cxnSpLocks/>
            <a:endCxn id="36871" idx="0"/>
          </p:cNvCxnSpPr>
          <p:nvPr/>
        </p:nvCxnSpPr>
        <p:spPr>
          <a:xfrm>
            <a:off x="7494588" y="3287713"/>
            <a:ext cx="1390650" cy="644525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/>
            </a:extLst>
          </p:cNvPr>
          <p:cNvCxnSpPr>
            <a:cxnSpLocks/>
            <a:endCxn id="36871" idx="0"/>
          </p:cNvCxnSpPr>
          <p:nvPr/>
        </p:nvCxnSpPr>
        <p:spPr>
          <a:xfrm rot="10800000" flipV="1">
            <a:off x="8885238" y="3287713"/>
            <a:ext cx="1395412" cy="644525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Box 2"/>
          <p:cNvSpPr txBox="1">
            <a:spLocks noChangeArrowheads="1"/>
          </p:cNvSpPr>
          <p:nvPr/>
        </p:nvSpPr>
        <p:spPr bwMode="auto">
          <a:xfrm>
            <a:off x="515938" y="1174750"/>
            <a:ext cx="11160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63666A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С </a:t>
            </a:r>
            <a:r>
              <a:rPr lang="ru-RU" sz="1600" b="1">
                <a:solidFill>
                  <a:srgbClr val="63666A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15.01.2024</a:t>
            </a:r>
            <a:r>
              <a:rPr lang="ru-RU" sz="1600">
                <a:solidFill>
                  <a:srgbClr val="63666A"/>
                </a:solidFill>
                <a:latin typeface="Segoe UI" pitchFamily="34" charset="0"/>
                <a:ea typeface="Calibri" pitchFamily="34" charset="0"/>
                <a:cs typeface="Segoe UI" pitchFamily="34" charset="0"/>
              </a:rPr>
              <a:t> участники оборота, осуществляющие розничную реализацию пива и слабоалкогольных напитков в розлив подают сведения о подключении кега к оборудованию для розлива</a:t>
            </a:r>
            <a:endParaRPr lang="ru-RU" sz="1600">
              <a:solidFill>
                <a:srgbClr val="63666A"/>
              </a:solidFill>
              <a:latin typeface="Calibri" pitchFamily="34" charset="0"/>
              <a:ea typeface="Calibri" pitchFamily="34" charset="0"/>
              <a:cs typeface="Segoe UI" pitchFamily="34" charset="0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81000" y="5959475"/>
            <a:ext cx="11295063" cy="836613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anchor="ctr"/>
          <a:lstStyle/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требуется:</a:t>
            </a: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при приемке или перемещении продукции с указанием КМ</a:t>
            </a:r>
          </a:p>
          <a:p>
            <a:pPr marL="742950" lvl="1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о выводе из оборота по прочим причинам с указанием КМ (списание)</a:t>
            </a:r>
          </a:p>
        </p:txBody>
      </p:sp>
      <p:pic>
        <p:nvPicPr>
          <p:cNvPr id="36880" name="Graphic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938" y="6045200"/>
            <a:ext cx="71913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Розничная реализация пива в Кегах в розлив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1562100"/>
            <a:ext cx="11160125" cy="2193925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4048125"/>
            <a:ext cx="11160125" cy="2193925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892" name="TextBox 10"/>
          <p:cNvSpPr txBox="1">
            <a:spLocks noChangeArrowheads="1"/>
          </p:cNvSpPr>
          <p:nvPr/>
        </p:nvSpPr>
        <p:spPr bwMode="auto">
          <a:xfrm>
            <a:off x="7924800" y="2093913"/>
            <a:ext cx="36401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При наличии 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договора с ОФД, в ГИС МТ в каждом чеке автоматически в </a:t>
            </a: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онлайн режиме 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передается информация о пиве в формате КМ/КИ + объем (для хореки – </a:t>
            </a:r>
            <a:r>
              <a:rPr lang="en-US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GTIN+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объем)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7924800" y="4452938"/>
            <a:ext cx="36401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При отсутствии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 договора с ОФД, а также в случае работы в отдаленных местностях, участник оборота должен передать информацию о реализации в ГИС МТ не позднее чем через </a:t>
            </a: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30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 календарных дней с момента реализации</a:t>
            </a:r>
          </a:p>
        </p:txBody>
      </p:sp>
      <p:grpSp>
        <p:nvGrpSpPr>
          <p:cNvPr id="37894" name="Group 45"/>
          <p:cNvGrpSpPr>
            <a:grpSpLocks/>
          </p:cNvGrpSpPr>
          <p:nvPr/>
        </p:nvGrpSpPr>
        <p:grpSpPr bwMode="auto">
          <a:xfrm>
            <a:off x="857250" y="1828800"/>
            <a:ext cx="5126038" cy="1435100"/>
            <a:chOff x="895658" y="1941270"/>
            <a:chExt cx="5125237" cy="1435676"/>
          </a:xfrm>
        </p:grpSpPr>
        <p:sp>
          <p:nvSpPr>
            <p:cNvPr id="37910" name="TextBox 7"/>
            <p:cNvSpPr txBox="1">
              <a:spLocks noChangeArrowheads="1"/>
            </p:cNvSpPr>
            <p:nvPr/>
          </p:nvSpPr>
          <p:spPr bwMode="auto">
            <a:xfrm>
              <a:off x="980595" y="1941270"/>
              <a:ext cx="5040300" cy="46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08000" rIns="0" bIns="108000">
              <a:spAutoFit/>
            </a:bodyPr>
            <a:lstStyle/>
            <a:p>
              <a:r>
                <a:rPr lang="ru-RU" sz="1600" b="1">
                  <a:solidFill>
                    <a:srgbClr val="6D6E71"/>
                  </a:solidFill>
                  <a:latin typeface="Segoe UI" pitchFamily="34" charset="0"/>
                  <a:cs typeface="Segoe UI" pitchFamily="34" charset="0"/>
                </a:rPr>
                <a:t>Вывод продукции</a:t>
              </a:r>
              <a:r>
                <a:rPr lang="en-US" sz="1600" b="1">
                  <a:solidFill>
                    <a:srgbClr val="6D6E7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ru-RU" sz="1600" b="1">
                  <a:solidFill>
                    <a:srgbClr val="6D6E71"/>
                  </a:solidFill>
                  <a:latin typeface="Segoe UI" pitchFamily="34" charset="0"/>
                  <a:cs typeface="Segoe UI" pitchFamily="34" charset="0"/>
                </a:rPr>
                <a:t>из оборота</a:t>
              </a:r>
              <a:r>
                <a:rPr lang="en-US" sz="1600" b="1">
                  <a:solidFill>
                    <a:srgbClr val="6D6E71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ru-RU" sz="1600" b="1">
                  <a:solidFill>
                    <a:srgbClr val="6D6E71"/>
                  </a:solidFill>
                  <a:latin typeface="Segoe UI" pitchFamily="34" charset="0"/>
                  <a:cs typeface="Segoe UI" pitchFamily="34" charset="0"/>
                </a:rPr>
                <a:t>(продажа на кассе)</a:t>
              </a:r>
              <a:endParaRPr lang="en-US" sz="16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7911" name="Group 24"/>
            <p:cNvGrpSpPr>
              <a:grpSpLocks/>
            </p:cNvGrpSpPr>
            <p:nvPr/>
          </p:nvGrpSpPr>
          <p:grpSpPr bwMode="auto">
            <a:xfrm>
              <a:off x="895658" y="2656946"/>
              <a:ext cx="5125236" cy="720000"/>
              <a:chOff x="3225800" y="2299106"/>
              <a:chExt cx="5125236" cy="720000"/>
            </a:xfrm>
          </p:grpSpPr>
          <p:pic>
            <p:nvPicPr>
              <p:cNvPr id="37912" name="Graphic 1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25800" y="2299106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13" name="Graphic 1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64001" y="2479106"/>
                <a:ext cx="144960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14" name="Graphic 1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27162" y="2299106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15" name="Graphic 1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67359" y="2479106"/>
                <a:ext cx="144960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16" name="Graphic 1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428524" y="2321186"/>
                <a:ext cx="720000" cy="675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17" name="Graphic 20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529886" y="2299106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18" name="Graphic 13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631036" y="2313785"/>
                <a:ext cx="720000" cy="690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19" name="Graphic 2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259544" y="2479106"/>
                <a:ext cx="144960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20" name="Graphic 2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367981" y="2479106"/>
                <a:ext cx="144960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7895" name="Group 44"/>
          <p:cNvGrpSpPr>
            <a:grpSpLocks/>
          </p:cNvGrpSpPr>
          <p:nvPr/>
        </p:nvGrpSpPr>
        <p:grpSpPr bwMode="auto">
          <a:xfrm>
            <a:off x="857250" y="4313238"/>
            <a:ext cx="6129338" cy="1436687"/>
            <a:chOff x="895658" y="4426887"/>
            <a:chExt cx="6129610" cy="1436510"/>
          </a:xfrm>
        </p:grpSpPr>
        <p:sp>
          <p:nvSpPr>
            <p:cNvPr id="37898" name="TextBox 26"/>
            <p:cNvSpPr txBox="1">
              <a:spLocks noChangeArrowheads="1"/>
            </p:cNvSpPr>
            <p:nvPr/>
          </p:nvSpPr>
          <p:spPr bwMode="auto">
            <a:xfrm>
              <a:off x="980595" y="4426887"/>
              <a:ext cx="5040300" cy="46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08000" rIns="0" bIns="108000">
              <a:spAutoFit/>
            </a:bodyPr>
            <a:lstStyle/>
            <a:p>
              <a:r>
                <a:rPr lang="ru-RU" sz="1600" b="1">
                  <a:solidFill>
                    <a:srgbClr val="6D6E71"/>
                  </a:solidFill>
                  <a:latin typeface="Segoe UI" pitchFamily="34" charset="0"/>
                  <a:cs typeface="Segoe UI" pitchFamily="34" charset="0"/>
                </a:rPr>
                <a:t>Вывод продукции без договора с ОФД</a:t>
              </a:r>
              <a:endParaRPr lang="en-US" sz="16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37899" name="Graphic 2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5658" y="5142563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Graphic 2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3859" y="5322563"/>
              <a:ext cx="14496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Graphic 3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7020" y="5142563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2" name="Graphic 3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7217" y="5322563"/>
              <a:ext cx="14496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3" name="Graphic 3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98382" y="5164643"/>
              <a:ext cx="720000" cy="67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4" name="Graphic 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9402" y="5322563"/>
              <a:ext cx="14496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5" name="Graphic 3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99744" y="5142563"/>
              <a:ext cx="622800" cy="720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6" name="Graphic 4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04118" y="5142563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7" name="Graphic 1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05268" y="5157242"/>
              <a:ext cx="720000" cy="690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8" name="Graphic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42213" y="5322563"/>
              <a:ext cx="14496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9" name="Graphic 4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7261" y="5322563"/>
              <a:ext cx="14496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8" name="Straight Connector 4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607300" y="1935163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607300" y="4421188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A picture containing bottle, indoor, counter, alcohol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465513" y="2844800"/>
            <a:ext cx="5260975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4">
            <a:extLst>
              <a:ext uri="{FF2B5EF4-FFF2-40B4-BE49-F238E27FC236}"/>
            </a:extLst>
          </p:cNvPr>
          <p:cNvSpPr/>
          <p:nvPr/>
        </p:nvSpPr>
        <p:spPr>
          <a:xfrm rot="5400000">
            <a:off x="11175206" y="186532"/>
            <a:ext cx="1014413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x-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938" name="Shape 175"/>
          <p:cNvSpPr>
            <a:spLocks noChangeArrowheads="1"/>
          </p:cNvSpPr>
          <p:nvPr/>
        </p:nvSpPr>
        <p:spPr bwMode="auto">
          <a:xfrm>
            <a:off x="11477625" y="276225"/>
            <a:ext cx="438150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defTabSz="898525"/>
            <a:r>
              <a:rPr lang="ru-RU" sz="2800" b="1">
                <a:solidFill>
                  <a:schemeClr val="bg1"/>
                </a:solidFill>
                <a:sym typeface="Akzidenz-Grotesk Pro Regular"/>
              </a:rPr>
              <a:t>03</a:t>
            </a:r>
          </a:p>
        </p:txBody>
      </p:sp>
      <p:sp>
        <p:nvSpPr>
          <p:cNvPr id="125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20675" y="234950"/>
            <a:ext cx="10567988" cy="739775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Группы обязательных требований в маркировке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/>
            </a:extLst>
          </p:cNvPr>
          <p:cNvSpPr/>
          <p:nvPr/>
        </p:nvSpPr>
        <p:spPr>
          <a:xfrm>
            <a:off x="877888" y="1852613"/>
            <a:ext cx="3213100" cy="2160587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 Наличие маркировки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>
          <a:xfrm>
            <a:off x="4489450" y="1852613"/>
            <a:ext cx="3213100" cy="2160587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Полнота, своевременность, достоверность передаваемых сведений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/>
            </a:extLst>
          </p:cNvPr>
          <p:cNvSpPr/>
          <p:nvPr/>
        </p:nvSpPr>
        <p:spPr>
          <a:xfrm>
            <a:off x="8262938" y="1852613"/>
            <a:ext cx="3214687" cy="2160587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 Использование данных системы как индикаторы риска нарушений обязательных  требований в иных сферах контроля (надзора)</a:t>
            </a:r>
          </a:p>
        </p:txBody>
      </p:sp>
      <p:sp>
        <p:nvSpPr>
          <p:cNvPr id="5" name="Прямоугольник 87">
            <a:extLst>
              <a:ext uri="{FF2B5EF4-FFF2-40B4-BE49-F238E27FC236}"/>
            </a:extLst>
          </p:cNvPr>
          <p:cNvSpPr/>
          <p:nvPr/>
        </p:nvSpPr>
        <p:spPr>
          <a:xfrm>
            <a:off x="1028700" y="4559300"/>
            <a:ext cx="6673850" cy="1031875"/>
          </a:xfrm>
          <a:prstGeom prst="rect">
            <a:avLst/>
          </a:prstGeom>
        </p:spPr>
        <p:txBody>
          <a:bodyPr lIns="0" tIns="0" r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7684E"/>
              </a:buClr>
              <a:buSzPct val="130000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Росалкогольрегулирование – производители, импортеры, оптовики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30000"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Органы власти субъектов РФ – розница</a:t>
            </a:r>
          </a:p>
        </p:txBody>
      </p:sp>
      <p:sp>
        <p:nvSpPr>
          <p:cNvPr id="6" name="Правая фигурная скобка 5">
            <a:extLst>
              <a:ext uri="{FF2B5EF4-FFF2-40B4-BE49-F238E27FC236}"/>
            </a:extLst>
          </p:cNvPr>
          <p:cNvSpPr/>
          <p:nvPr/>
        </p:nvSpPr>
        <p:spPr>
          <a:xfrm rot="5400000">
            <a:off x="4069556" y="902494"/>
            <a:ext cx="369888" cy="68961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5" name="Прямоугольник 87"/>
          <p:cNvSpPr>
            <a:spLocks noChangeArrowheads="1"/>
          </p:cNvSpPr>
          <p:nvPr/>
        </p:nvSpPr>
        <p:spPr bwMode="auto">
          <a:xfrm>
            <a:off x="476250" y="6021388"/>
            <a:ext cx="75565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200" b="1">
                <a:sym typeface="Akzidenz-Grotesk Pro Regular"/>
              </a:rPr>
              <a:t>Подготовлен проект изменений в положения Федерального закона от 22.11.1995 № 171-ФЗ</a:t>
            </a:r>
          </a:p>
          <a:p>
            <a:pPr algn="ctr">
              <a:buClr>
                <a:srgbClr val="97684E"/>
              </a:buClr>
              <a:buSzPct val="130000"/>
            </a:pPr>
            <a:r>
              <a:rPr lang="ru-RU" sz="1200" b="1">
                <a:sym typeface="Akzidenz-Grotesk Pro Regular"/>
              </a:rPr>
              <a:t>"О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продукции"</a:t>
            </a:r>
          </a:p>
        </p:txBody>
      </p:sp>
      <p:sp>
        <p:nvSpPr>
          <p:cNvPr id="8" name="Прямоугольник 87">
            <a:extLst>
              <a:ext uri="{FF2B5EF4-FFF2-40B4-BE49-F238E27FC236}"/>
            </a:extLst>
          </p:cNvPr>
          <p:cNvSpPr/>
          <p:nvPr/>
        </p:nvSpPr>
        <p:spPr>
          <a:xfrm>
            <a:off x="8262938" y="4535488"/>
            <a:ext cx="3652837" cy="2200275"/>
          </a:xfrm>
          <a:prstGeom prst="rect">
            <a:avLst/>
          </a:prstGeom>
        </p:spPr>
        <p:txBody>
          <a:bodyPr lIns="0" tIns="0" r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7684E"/>
              </a:buClr>
              <a:buSzPct val="130000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ФНС России;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ФТС России;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ФАС России;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Росаккредитация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Роспатент;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Росздравнадзор и прочие.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ü"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6125" y="365125"/>
            <a:ext cx="1080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65113" y="1352550"/>
          <a:ext cx="11710987" cy="4311650"/>
        </p:xfrm>
        <a:graphic>
          <a:graphicData uri="http://schemas.openxmlformats.org/drawingml/2006/table">
            <a:tbl>
              <a:tblPr/>
              <a:tblGrid>
                <a:gridCol w="954087"/>
                <a:gridCol w="5256213"/>
                <a:gridCol w="1504950"/>
                <a:gridCol w="2236787"/>
                <a:gridCol w="1758950"/>
              </a:tblGrid>
              <a:tr h="403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Статья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D6E7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Изменения в КоАП РФ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D6E7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Ответственность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Граждане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6D6E7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Должностные лица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Юридические лица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15.12 (пункт 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Производство алкогольной продукции либо производство, ввод в оборот табачных изделий без маркировки и (или) нанесения информации, предусмотренной законодательством Российской Федерации, а также с нарушением установленного порядка соответствующей маркировки и (или) нанесения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30 000 – 50 000 рублей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конфискация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200 000 – 300 000 рублей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конфискация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15.12 (пункт 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Оборот алкогольной продукции или табачных изделий без маркировки и (или) нанесения информации, предусмотренной законодательством Российской Федерации, в случае, если такая маркировка и (или) нанесение такой информации обязательны;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10 000 – 20 000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30 000 – 55 000 рублей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конфискация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300 000 – 500 000 рублей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конфискация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15.12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Непредставление сведений и (или) нарушение порядка и сроков представления сведений либо представление неполных и (или) недостоверных сведений оператору;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D6E7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1 000 - 10 000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предупреждение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50 000 – 100 000 рублей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предупреждение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9" name="AutoShape 13" descr="Картинки по запросу минкомсвязь"/>
          <p:cNvSpPr>
            <a:spLocks noChangeAspect="1" noChangeArrowheads="1"/>
          </p:cNvSpPr>
          <p:nvPr/>
        </p:nvSpPr>
        <p:spPr bwMode="auto">
          <a:xfrm>
            <a:off x="1936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265113" y="295275"/>
            <a:ext cx="10658475" cy="720725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Административная ответственность</a:t>
            </a:r>
          </a:p>
        </p:txBody>
      </p:sp>
      <p:sp>
        <p:nvSpPr>
          <p:cNvPr id="14" name="Rectangle 14">
            <a:extLst>
              <a:ext uri="{FF2B5EF4-FFF2-40B4-BE49-F238E27FC236}"/>
            </a:extLst>
          </p:cNvPr>
          <p:cNvSpPr/>
          <p:nvPr/>
        </p:nvSpPr>
        <p:spPr>
          <a:xfrm rot="5400000">
            <a:off x="11213306" y="186532"/>
            <a:ext cx="1014413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x-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002" name="Shape 175"/>
          <p:cNvSpPr>
            <a:spLocks noChangeArrowheads="1"/>
          </p:cNvSpPr>
          <p:nvPr/>
        </p:nvSpPr>
        <p:spPr bwMode="auto">
          <a:xfrm>
            <a:off x="11515725" y="276225"/>
            <a:ext cx="438150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defTabSz="898525"/>
            <a:r>
              <a:rPr lang="ru-RU" sz="2800" b="1">
                <a:solidFill>
                  <a:schemeClr val="bg1"/>
                </a:solidFill>
                <a:sym typeface="Akzidenz-Grotesk Pro Regular"/>
              </a:rPr>
              <a:t>04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6125" y="365125"/>
            <a:ext cx="1080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5575" y="1182688"/>
          <a:ext cx="11710988" cy="3276600"/>
        </p:xfrm>
        <a:graphic>
          <a:graphicData uri="http://schemas.openxmlformats.org/drawingml/2006/table">
            <a:tbl>
              <a:tblPr/>
              <a:tblGrid>
                <a:gridCol w="1092200"/>
                <a:gridCol w="2747963"/>
                <a:gridCol w="2624137"/>
                <a:gridCol w="2622550"/>
                <a:gridCol w="2624138"/>
              </a:tblGrid>
              <a:tr h="4714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Статья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D6E7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Изменения в УК РФ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D6E7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Ответственность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Одно лицо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Группа лиц по предварительному сговору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Организованная группа в особо крупном размере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171.1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Производство, приобретение, хранение, перевозка в целях сбыта или сбыт продовольственных товаров и продукции с использованием заведомо поддельных средств идентификации для маркировки товаров, совершенные в крупном размере.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До 400 000 рублей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или доход за период до 2 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или принудительные работы до 3 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или лишение свободы до 3 лет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и штраф до 80 000 рублей или доход за период до 6 месяцев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300 000 - 700 000 рублей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или доход за период от 1 года до 3 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или принудительные работы до 5 лет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или лишение свободы до 6 лет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E71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и штраф до 1 000 000 рублей или доход за период до 5 лет или без такового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D6E71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258763" y="295275"/>
            <a:ext cx="10660062" cy="720725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Уголовная ответственность</a:t>
            </a:r>
          </a:p>
        </p:txBody>
      </p:sp>
      <p:sp>
        <p:nvSpPr>
          <p:cNvPr id="12" name="Rectangle 14">
            <a:extLst>
              <a:ext uri="{FF2B5EF4-FFF2-40B4-BE49-F238E27FC236}"/>
            </a:extLst>
          </p:cNvPr>
          <p:cNvSpPr/>
          <p:nvPr/>
        </p:nvSpPr>
        <p:spPr>
          <a:xfrm rot="5400000">
            <a:off x="11206956" y="186532"/>
            <a:ext cx="1014413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x-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036" name="Shape 175"/>
          <p:cNvSpPr>
            <a:spLocks noChangeArrowheads="1"/>
          </p:cNvSpPr>
          <p:nvPr/>
        </p:nvSpPr>
        <p:spPr bwMode="auto">
          <a:xfrm>
            <a:off x="11510963" y="276225"/>
            <a:ext cx="438150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defTabSz="898525"/>
            <a:r>
              <a:rPr lang="ru-RU" sz="2800" b="1">
                <a:solidFill>
                  <a:schemeClr val="bg1"/>
                </a:solidFill>
                <a:sym typeface="Akzidenz-Grotesk Pro Regular"/>
              </a:rPr>
              <a:t>05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" name="Слайд think-cell" r:id="rId4" imgW="7761960" imgH="10047960" progId="">
              <p:embed/>
            </p:oleObj>
          </a:graphicData>
        </a:graphic>
      </p:graphicFrame>
      <p:sp>
        <p:nvSpPr>
          <p:cNvPr id="51" name="Скругленный прямоугольник 32">
            <a:extLst>
              <a:ext uri="{FF2B5EF4-FFF2-40B4-BE49-F238E27FC236}"/>
            </a:extLst>
          </p:cNvPr>
          <p:cNvSpPr/>
          <p:nvPr/>
        </p:nvSpPr>
        <p:spPr>
          <a:xfrm>
            <a:off x="542925" y="242888"/>
            <a:ext cx="10521950" cy="627062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r>
              <a:rPr lang="ru-RU" sz="2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Сроки применения ответственности (в части кегового пива)</a:t>
            </a:r>
            <a:endParaRPr lang="en-US" sz="2200" b="1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/>
            </a:extLst>
          </p:cNvPr>
          <p:cNvSpPr/>
          <p:nvPr/>
        </p:nvSpPr>
        <p:spPr>
          <a:xfrm>
            <a:off x="566738" y="1804988"/>
            <a:ext cx="1289050" cy="1230312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9" name="TextBox 95"/>
          <p:cNvSpPr txBox="1">
            <a:spLocks noChangeArrowheads="1"/>
          </p:cNvSpPr>
          <p:nvPr/>
        </p:nvSpPr>
        <p:spPr bwMode="auto">
          <a:xfrm>
            <a:off x="569913" y="2487613"/>
            <a:ext cx="1285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ПРОИЗВОДИТЕЛИ,</a:t>
            </a:r>
          </a:p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ИМПОРТЕРЫ</a:t>
            </a:r>
          </a:p>
        </p:txBody>
      </p:sp>
      <p:pic>
        <p:nvPicPr>
          <p:cNvPr id="1030" name="Picture 96" descr="Icon&#10;&#10;Description automatically generat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200" y="1851025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Rounded Rectangle 115">
            <a:extLst>
              <a:ext uri="{FF2B5EF4-FFF2-40B4-BE49-F238E27FC236}"/>
            </a:extLst>
          </p:cNvPr>
          <p:cNvSpPr/>
          <p:nvPr/>
        </p:nvSpPr>
        <p:spPr>
          <a:xfrm>
            <a:off x="573088" y="4308475"/>
            <a:ext cx="1314450" cy="1116013"/>
          </a:xfrm>
          <a:prstGeom prst="roundRect">
            <a:avLst>
              <a:gd name="adj" fmla="val 770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2" name="Picture 10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9000" y="4424363"/>
            <a:ext cx="59531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124"/>
          <p:cNvSpPr txBox="1">
            <a:spLocks noChangeArrowheads="1"/>
          </p:cNvSpPr>
          <p:nvPr/>
        </p:nvSpPr>
        <p:spPr bwMode="auto">
          <a:xfrm>
            <a:off x="763588" y="5105400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РОЗНИЦА</a:t>
            </a:r>
          </a:p>
        </p:txBody>
      </p:sp>
      <p:cxnSp>
        <p:nvCxnSpPr>
          <p:cNvPr id="124" name="Straight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293938" y="3757613"/>
            <a:ext cx="9528175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3732213" y="1793875"/>
            <a:ext cx="1903412" cy="627063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Наличие маркировки кегового пива, требующего маркировки</a:t>
            </a:r>
          </a:p>
        </p:txBody>
      </p:sp>
      <p:sp>
        <p:nvSpPr>
          <p:cNvPr id="60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2425700" y="3603625"/>
            <a:ext cx="1433513" cy="24447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1 апреля 2023</a:t>
            </a:r>
          </a:p>
        </p:txBody>
      </p:sp>
      <p:sp>
        <p:nvSpPr>
          <p:cNvPr id="2" name="Rounded Rectangle 117">
            <a:extLst>
              <a:ext uri="{FF2B5EF4-FFF2-40B4-BE49-F238E27FC236}"/>
            </a:extLst>
          </p:cNvPr>
          <p:cNvSpPr/>
          <p:nvPr/>
        </p:nvSpPr>
        <p:spPr>
          <a:xfrm>
            <a:off x="5638800" y="3630613"/>
            <a:ext cx="1450975" cy="254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15 января 2024</a:t>
            </a:r>
          </a:p>
        </p:txBody>
      </p:sp>
      <p:sp>
        <p:nvSpPr>
          <p:cNvPr id="5" name="Rounded Rectangle 117">
            <a:extLst>
              <a:ext uri="{FF2B5EF4-FFF2-40B4-BE49-F238E27FC236}"/>
            </a:extLst>
          </p:cNvPr>
          <p:cNvSpPr/>
          <p:nvPr/>
        </p:nvSpPr>
        <p:spPr>
          <a:xfrm>
            <a:off x="8853488" y="3613150"/>
            <a:ext cx="1450975" cy="254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1 апреля 2024</a:t>
            </a:r>
          </a:p>
        </p:txBody>
      </p:sp>
      <p:sp>
        <p:nvSpPr>
          <p:cNvPr id="12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3732213" y="2578100"/>
            <a:ext cx="1903412" cy="82232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3716338" y="4271963"/>
            <a:ext cx="1919287" cy="62706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Наличие маркировки кегового пива, требующего маркировки</a:t>
            </a:r>
          </a:p>
        </p:txBody>
      </p:sp>
      <p:sp>
        <p:nvSpPr>
          <p:cNvPr id="18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7016750" y="4991100"/>
            <a:ext cx="1919288" cy="855663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9915525" y="1781175"/>
            <a:ext cx="1905000" cy="627063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маркировки всего </a:t>
            </a:r>
            <a:r>
              <a:rPr lang="ru-RU" sz="12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пива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9915525" y="2565400"/>
            <a:ext cx="1905000" cy="820738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7016750" y="4276725"/>
            <a:ext cx="1919288" cy="627063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Наличие маркировки кегового пива, требующего маркировки</a:t>
            </a:r>
          </a:p>
        </p:txBody>
      </p:sp>
      <p:sp>
        <p:nvSpPr>
          <p:cNvPr id="24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9915525" y="4159250"/>
            <a:ext cx="1905000" cy="627063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маркировки всего </a:t>
            </a:r>
            <a:r>
              <a:rPr lang="ru-RU" sz="12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пива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9915525" y="4943475"/>
            <a:ext cx="1905000" cy="820738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Крест 25">
            <a:extLst>
              <a:ext uri="{FF2B5EF4-FFF2-40B4-BE49-F238E27FC236}"/>
            </a:extLst>
          </p:cNvPr>
          <p:cNvSpPr/>
          <p:nvPr/>
        </p:nvSpPr>
        <p:spPr>
          <a:xfrm>
            <a:off x="6572250" y="5219700"/>
            <a:ext cx="330200" cy="323850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Крест 26">
            <a:extLst>
              <a:ext uri="{FF2B5EF4-FFF2-40B4-BE49-F238E27FC236}"/>
            </a:extLst>
          </p:cNvPr>
          <p:cNvSpPr/>
          <p:nvPr/>
        </p:nvSpPr>
        <p:spPr>
          <a:xfrm>
            <a:off x="9502775" y="4295775"/>
            <a:ext cx="330200" cy="323850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Крест 27">
            <a:extLst>
              <a:ext uri="{FF2B5EF4-FFF2-40B4-BE49-F238E27FC236}"/>
            </a:extLst>
          </p:cNvPr>
          <p:cNvSpPr/>
          <p:nvPr/>
        </p:nvSpPr>
        <p:spPr>
          <a:xfrm>
            <a:off x="9534525" y="1946275"/>
            <a:ext cx="330200" cy="323850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7008813" y="1808163"/>
            <a:ext cx="1903412" cy="62706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Наличие маркировки кегового пива, требующего маркировки</a:t>
            </a:r>
          </a:p>
        </p:txBody>
      </p:sp>
      <p:sp>
        <p:nvSpPr>
          <p:cNvPr id="30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7008813" y="2593975"/>
            <a:ext cx="1903412" cy="820738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14">
            <a:extLst>
              <a:ext uri="{FF2B5EF4-FFF2-40B4-BE49-F238E27FC236}"/>
            </a:extLst>
          </p:cNvPr>
          <p:cNvSpPr/>
          <p:nvPr/>
        </p:nvSpPr>
        <p:spPr>
          <a:xfrm rot="5400000">
            <a:off x="11206956" y="186532"/>
            <a:ext cx="1014413" cy="6413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x-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3" name="Shape 175"/>
          <p:cNvSpPr>
            <a:spLocks noChangeArrowheads="1"/>
          </p:cNvSpPr>
          <p:nvPr/>
        </p:nvSpPr>
        <p:spPr bwMode="auto">
          <a:xfrm>
            <a:off x="11510963" y="276225"/>
            <a:ext cx="438150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defTabSz="898525"/>
            <a:r>
              <a:rPr lang="ru-RU" sz="2800" b="1">
                <a:solidFill>
                  <a:schemeClr val="bg1"/>
                </a:solidFill>
                <a:sym typeface="Akzidenz-Grotesk Pro Regular"/>
              </a:rPr>
              <a:t>06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A picture containing bottle, indoor, counter, alcohol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128963" y="2844800"/>
            <a:ext cx="5934075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Обучение маркировке и прямая связь с ЦРПТ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Общая схема работы системы маркировки и прослеживаемости в ТГ Пиво</a:t>
            </a:r>
          </a:p>
        </p:txBody>
      </p:sp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0" y="4733925"/>
            <a:ext cx="12192000" cy="2124075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dirty="0"/>
          </a:p>
        </p:txBody>
      </p:sp>
      <p:grpSp>
        <p:nvGrpSpPr>
          <p:cNvPr id="16387" name="Group 9"/>
          <p:cNvGrpSpPr>
            <a:grpSpLocks/>
          </p:cNvGrpSpPr>
          <p:nvPr/>
        </p:nvGrpSpPr>
        <p:grpSpPr bwMode="auto">
          <a:xfrm>
            <a:off x="1463675" y="5373688"/>
            <a:ext cx="9264650" cy="842962"/>
            <a:chOff x="1571653" y="5380182"/>
            <a:chExt cx="9264513" cy="843240"/>
          </a:xfrm>
        </p:grpSpPr>
        <p:sp>
          <p:nvSpPr>
            <p:cNvPr id="16409" name="TextBox 3"/>
            <p:cNvSpPr txBox="1">
              <a:spLocks noChangeArrowheads="1"/>
            </p:cNvSpPr>
            <p:nvPr/>
          </p:nvSpPr>
          <p:spPr bwMode="auto">
            <a:xfrm>
              <a:off x="2920768" y="5380182"/>
              <a:ext cx="61049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Первый этап обязательной маркировки пива, с 2023 года</a:t>
              </a:r>
            </a:p>
          </p:txBody>
        </p:sp>
        <p:sp>
          <p:nvSpPr>
            <p:cNvPr id="5" name="Oval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71653" y="5380182"/>
              <a:ext cx="360358" cy="360481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300" b="1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20909" y="5380182"/>
              <a:ext cx="360357" cy="360481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300" b="1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71753" y="5380182"/>
              <a:ext cx="358770" cy="360481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300" b="1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4</a:t>
              </a:r>
            </a:p>
          </p:txBody>
        </p:sp>
        <p:sp>
          <p:nvSpPr>
            <p:cNvPr id="8" name="Oval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71753" y="5862941"/>
              <a:ext cx="358770" cy="360481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300" b="1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2</a:t>
              </a:r>
            </a:p>
          </p:txBody>
        </p:sp>
        <p:sp>
          <p:nvSpPr>
            <p:cNvPr id="16414" name="TextBox 8"/>
            <p:cNvSpPr txBox="1">
              <a:spLocks noChangeArrowheads="1"/>
            </p:cNvSpPr>
            <p:nvPr/>
          </p:nvSpPr>
          <p:spPr bwMode="auto">
            <a:xfrm>
              <a:off x="2920768" y="5842637"/>
              <a:ext cx="79153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Второй этап обязательной маркировки пива, интеграция ЕГАИС после 2025 года</a:t>
              </a:r>
              <a:endParaRPr lang="en-US" sz="160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1" name="Rectangle 86">
            <a:extLst>
              <a:ext uri="{FF2B5EF4-FFF2-40B4-BE49-F238E27FC236}"/>
            </a:extLst>
          </p:cNvPr>
          <p:cNvSpPr/>
          <p:nvPr/>
        </p:nvSpPr>
        <p:spPr>
          <a:xfrm>
            <a:off x="515938" y="2889250"/>
            <a:ext cx="2592387" cy="3381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наносит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цифровой код на товар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96">
            <a:extLst>
              <a:ext uri="{FF2B5EF4-FFF2-40B4-BE49-F238E27FC236}"/>
            </a:extLst>
          </p:cNvPr>
          <p:cNvSpPr/>
          <p:nvPr/>
        </p:nvSpPr>
        <p:spPr>
          <a:xfrm>
            <a:off x="3371850" y="2889250"/>
            <a:ext cx="2592388" cy="5080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Весь путь товара фиксируется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на каждом этапе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(первый этап – только в ЕГАИС)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Rectangle 97">
            <a:extLst>
              <a:ext uri="{FF2B5EF4-FFF2-40B4-BE49-F238E27FC236}"/>
            </a:extLst>
          </p:cNvPr>
          <p:cNvSpPr/>
          <p:nvPr/>
        </p:nvSpPr>
        <p:spPr>
          <a:xfrm>
            <a:off x="6227763" y="2889250"/>
            <a:ext cx="2592387" cy="5080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Магазин сообщает о подключении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розливе кеги, или о продаже упакованного пива через ККТ</a:t>
            </a:r>
          </a:p>
        </p:txBody>
      </p:sp>
      <p:sp>
        <p:nvSpPr>
          <p:cNvPr id="15" name="Rectangle 99">
            <a:extLst>
              <a:ext uri="{FF2B5EF4-FFF2-40B4-BE49-F238E27FC236}"/>
            </a:extLst>
          </p:cNvPr>
          <p:cNvSpPr/>
          <p:nvPr/>
        </p:nvSpPr>
        <p:spPr>
          <a:xfrm>
            <a:off x="9083675" y="2889250"/>
            <a:ext cx="2592388" cy="5080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мобильном приложении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 Знак есть вся правда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товаре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392" name="Picture 17" descr="A picture containing text, toy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0663" y="1576388"/>
            <a:ext cx="12747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4513" y="1619250"/>
            <a:ext cx="12588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0913" y="157638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7613" y="1522413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6" name="Group 36"/>
          <p:cNvGrpSpPr>
            <a:grpSpLocks/>
          </p:cNvGrpSpPr>
          <p:nvPr/>
        </p:nvGrpSpPr>
        <p:grpSpPr bwMode="auto">
          <a:xfrm>
            <a:off x="2994025" y="1754188"/>
            <a:ext cx="490538" cy="723900"/>
            <a:chOff x="2994556" y="1985670"/>
            <a:chExt cx="490653" cy="724172"/>
          </a:xfrm>
        </p:grpSpPr>
        <p:pic>
          <p:nvPicPr>
            <p:cNvPr id="16407" name="Graphic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93609" y="1985670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Graphic 2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94556" y="1985670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7" name="Group 27"/>
          <p:cNvGrpSpPr>
            <a:grpSpLocks/>
          </p:cNvGrpSpPr>
          <p:nvPr/>
        </p:nvGrpSpPr>
        <p:grpSpPr bwMode="auto">
          <a:xfrm>
            <a:off x="5849938" y="1754188"/>
            <a:ext cx="492125" cy="723900"/>
            <a:chOff x="3027265" y="1888110"/>
            <a:chExt cx="490653" cy="724172"/>
          </a:xfrm>
        </p:grpSpPr>
        <p:pic>
          <p:nvPicPr>
            <p:cNvPr id="16405" name="Graphic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26318" y="1888110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Graphic 2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27265" y="1888110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8" name="Group 35"/>
          <p:cNvGrpSpPr>
            <a:grpSpLocks/>
          </p:cNvGrpSpPr>
          <p:nvPr/>
        </p:nvGrpSpPr>
        <p:grpSpPr bwMode="auto">
          <a:xfrm>
            <a:off x="8707438" y="1754188"/>
            <a:ext cx="490537" cy="723900"/>
            <a:chOff x="8706792" y="1985670"/>
            <a:chExt cx="490653" cy="724172"/>
          </a:xfrm>
        </p:grpSpPr>
        <p:pic>
          <p:nvPicPr>
            <p:cNvPr id="16403" name="Graphic 3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905845" y="1985670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Graphic 3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706792" y="1985670"/>
              <a:ext cx="291600" cy="72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Oval 38">
            <a:extLst>
              <a:ext uri="{FF2B5EF4-FFF2-40B4-BE49-F238E27FC236}"/>
            </a:extLst>
          </p:cNvPr>
          <p:cNvSpPr/>
          <p:nvPr/>
        </p:nvSpPr>
        <p:spPr>
          <a:xfrm>
            <a:off x="1631950" y="3429000"/>
            <a:ext cx="360363" cy="360363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/>
            </a:extLst>
          </p:cNvPr>
          <p:cNvSpPr/>
          <p:nvPr/>
        </p:nvSpPr>
        <p:spPr>
          <a:xfrm>
            <a:off x="4487863" y="3429000"/>
            <a:ext cx="360362" cy="360363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Oval 40">
            <a:extLst>
              <a:ext uri="{FF2B5EF4-FFF2-40B4-BE49-F238E27FC236}"/>
            </a:extLst>
          </p:cNvPr>
          <p:cNvSpPr/>
          <p:nvPr/>
        </p:nvSpPr>
        <p:spPr>
          <a:xfrm>
            <a:off x="7343775" y="3429000"/>
            <a:ext cx="360363" cy="360363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42" name="Oval 41">
            <a:extLst>
              <a:ext uri="{FF2B5EF4-FFF2-40B4-BE49-F238E27FC236}"/>
            </a:extLst>
          </p:cNvPr>
          <p:cNvSpPr/>
          <p:nvPr/>
        </p:nvSpPr>
        <p:spPr>
          <a:xfrm>
            <a:off x="10199688" y="3429000"/>
            <a:ext cx="360362" cy="360363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4202113"/>
            <a:ext cx="11160125" cy="2311400"/>
          </a:xfrm>
          <a:prstGeom prst="roundRect">
            <a:avLst>
              <a:gd name="adj" fmla="val 5144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r>
              <a:rPr lang="ru-RU" sz="20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«Честное сообщество» – новое единое пространство «Честного Знака»</a:t>
            </a:r>
          </a:p>
        </p:txBody>
      </p:sp>
      <p:cxnSp>
        <p:nvCxnSpPr>
          <p:cNvPr id="8" name="Straight Arrow Connector 7">
            <a:extLst>
              <a:ext uri="{FF2B5EF4-FFF2-40B4-BE49-F238E27FC236}"/>
            </a:extLst>
          </p:cNvPr>
          <p:cNvCxnSpPr>
            <a:cxnSpLocks/>
            <a:stCxn id="14" idx="6"/>
          </p:cNvCxnSpPr>
          <p:nvPr/>
        </p:nvCxnSpPr>
        <p:spPr>
          <a:xfrm>
            <a:off x="984250" y="5507038"/>
            <a:ext cx="6253163" cy="17462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2" name="TextBox 8"/>
          <p:cNvSpPr txBox="1">
            <a:spLocks noChangeArrowheads="1"/>
          </p:cNvSpPr>
          <p:nvPr/>
        </p:nvSpPr>
        <p:spPr bwMode="auto">
          <a:xfrm flipH="1">
            <a:off x="841375" y="5688013"/>
            <a:ext cx="1809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Зарегистрируйтесь</a:t>
            </a:r>
          </a:p>
          <a:p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в Честном сообществе: </a:t>
            </a:r>
            <a:r>
              <a:rPr lang="en-US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600" b="1">
                <a:solidFill>
                  <a:srgbClr val="F6F42E"/>
                </a:solidFill>
                <a:latin typeface="Segoe UI" pitchFamily="34" charset="0"/>
                <a:cs typeface="Segoe UI" pitchFamily="34" charset="0"/>
              </a:rPr>
              <a:t>markirovka.ru</a:t>
            </a:r>
            <a:endParaRPr lang="ru-RU" sz="1600" b="1">
              <a:solidFill>
                <a:srgbClr val="F6F42E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8133" name="TextBox 9"/>
          <p:cNvSpPr txBox="1">
            <a:spLocks noChangeArrowheads="1"/>
          </p:cNvSpPr>
          <p:nvPr/>
        </p:nvSpPr>
        <p:spPr bwMode="auto">
          <a:xfrm flipH="1">
            <a:off x="3038475" y="5688013"/>
            <a:ext cx="154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Заполните профиль участника</a:t>
            </a:r>
          </a:p>
        </p:txBody>
      </p:sp>
      <p:sp>
        <p:nvSpPr>
          <p:cNvPr id="48134" name="TextBox 10"/>
          <p:cNvSpPr txBox="1">
            <a:spLocks noChangeArrowheads="1"/>
          </p:cNvSpPr>
          <p:nvPr/>
        </p:nvSpPr>
        <p:spPr bwMode="auto">
          <a:xfrm flipH="1">
            <a:off x="5251450" y="5688013"/>
            <a:ext cx="2124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Публикуйте статьи</a:t>
            </a:r>
          </a:p>
          <a:p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и общайтесь с участниками</a:t>
            </a:r>
          </a:p>
          <a:p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в режиме онлайн!</a:t>
            </a:r>
          </a:p>
        </p:txBody>
      </p:sp>
      <p:pic>
        <p:nvPicPr>
          <p:cNvPr id="48135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4711700"/>
            <a:ext cx="611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660400" y="5345113"/>
            <a:ext cx="323850" cy="32385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1</a:t>
            </a:r>
          </a:p>
        </p:txBody>
      </p:sp>
      <p:pic>
        <p:nvPicPr>
          <p:cNvPr id="48137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4711700"/>
            <a:ext cx="611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2879725" y="5345113"/>
            <a:ext cx="323850" cy="32385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2</a:t>
            </a:r>
          </a:p>
        </p:txBody>
      </p:sp>
      <p:pic>
        <p:nvPicPr>
          <p:cNvPr id="48139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1450" y="4711700"/>
            <a:ext cx="611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>
            <a:extLst>
              <a:ext uri="{FF2B5EF4-FFF2-40B4-BE49-F238E27FC236}"/>
            </a:extLst>
          </p:cNvPr>
          <p:cNvSpPr>
            <a:spLocks noChangeAspect="1"/>
          </p:cNvSpPr>
          <p:nvPr/>
        </p:nvSpPr>
        <p:spPr>
          <a:xfrm>
            <a:off x="5094288" y="5345113"/>
            <a:ext cx="323850" cy="32385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19" name="Rectangle 86">
            <a:extLst>
              <a:ext uri="{FF2B5EF4-FFF2-40B4-BE49-F238E27FC236}"/>
            </a:extLst>
          </p:cNvPr>
          <p:cNvSpPr/>
          <p:nvPr/>
        </p:nvSpPr>
        <p:spPr>
          <a:xfrm>
            <a:off x="706438" y="3443288"/>
            <a:ext cx="2879725" cy="3683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Можно найти ответ на любой возникающий вопрос по маркировке</a:t>
            </a:r>
          </a:p>
        </p:txBody>
      </p:sp>
      <p:pic>
        <p:nvPicPr>
          <p:cNvPr id="48142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438" y="2697163"/>
            <a:ext cx="5397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5400000">
            <a:off x="976313" y="3094038"/>
            <a:ext cx="0" cy="53975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6">
            <a:extLst>
              <a:ext uri="{FF2B5EF4-FFF2-40B4-BE49-F238E27FC236}"/>
            </a:extLst>
          </p:cNvPr>
          <p:cNvSpPr/>
          <p:nvPr/>
        </p:nvSpPr>
        <p:spPr>
          <a:xfrm>
            <a:off x="4087813" y="3443288"/>
            <a:ext cx="3049587" cy="55403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Любой участник платформы может задать вопрос, поделиться опытом или выступить с предложением</a:t>
            </a:r>
          </a:p>
        </p:txBody>
      </p:sp>
      <p:grpSp>
        <p:nvGrpSpPr>
          <p:cNvPr id="48145" name="Group 22"/>
          <p:cNvGrpSpPr>
            <a:grpSpLocks/>
          </p:cNvGrpSpPr>
          <p:nvPr/>
        </p:nvGrpSpPr>
        <p:grpSpPr bwMode="auto">
          <a:xfrm>
            <a:off x="4087813" y="2698750"/>
            <a:ext cx="541337" cy="665163"/>
            <a:chOff x="3975650" y="2377891"/>
            <a:chExt cx="540000" cy="665072"/>
          </a:xfrm>
        </p:grpSpPr>
        <p:pic>
          <p:nvPicPr>
            <p:cNvPr id="48154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75650" y="2377891"/>
              <a:ext cx="540000" cy="539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Connector 2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rot="5400000">
              <a:off x="4245650" y="2772963"/>
              <a:ext cx="0" cy="540000"/>
            </a:xfrm>
            <a:prstGeom prst="line">
              <a:avLst/>
            </a:prstGeom>
            <a:ln w="50800">
              <a:solidFill>
                <a:srgbClr val="F6F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86">
            <a:extLst>
              <a:ext uri="{FF2B5EF4-FFF2-40B4-BE49-F238E27FC236}"/>
            </a:extLst>
          </p:cNvPr>
          <p:cNvSpPr/>
          <p:nvPr/>
        </p:nvSpPr>
        <p:spPr>
          <a:xfrm>
            <a:off x="706438" y="2052638"/>
            <a:ext cx="3149600" cy="36988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Общение и взаимопомощь между бизнесом и интеграторами в режиме онлайн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5400000">
            <a:off x="976313" y="1703388"/>
            <a:ext cx="0" cy="53975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86">
            <a:extLst>
              <a:ext uri="{FF2B5EF4-FFF2-40B4-BE49-F238E27FC236}"/>
            </a:extLst>
          </p:cNvPr>
          <p:cNvSpPr/>
          <p:nvPr/>
        </p:nvSpPr>
        <p:spPr>
          <a:xfrm>
            <a:off x="4087813" y="2052638"/>
            <a:ext cx="3149600" cy="36988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Удобная база знаний, каталог интеграторов и база технических решений</a:t>
            </a:r>
          </a:p>
        </p:txBody>
      </p:sp>
      <p:cxnSp>
        <p:nvCxnSpPr>
          <p:cNvPr id="29" name="Straight Connector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5400000">
            <a:off x="4357688" y="1703388"/>
            <a:ext cx="0" cy="53975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50" name="Picture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438" y="130810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87813" y="1308100"/>
            <a:ext cx="5413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4" descr="Изображение выглядит как текст&#10;&#10;Автоматически созданное описание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7639050" y="1363663"/>
            <a:ext cx="3846513" cy="4997450"/>
          </a:xfrm>
          <a:prstGeom prst="rect">
            <a:avLst/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48153" name="TextBox 35"/>
          <p:cNvSpPr txBox="1">
            <a:spLocks noChangeArrowheads="1"/>
          </p:cNvSpPr>
          <p:nvPr/>
        </p:nvSpPr>
        <p:spPr bwMode="auto">
          <a:xfrm>
            <a:off x="703263" y="4330700"/>
            <a:ext cx="7026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>
            <a:spAutoFit/>
          </a:bodyPr>
          <a:lstStyle/>
          <a:p>
            <a:r>
              <a:rPr lang="ru-RU" sz="1400" b="1">
                <a:solidFill>
                  <a:srgbClr val="F6F52E"/>
                </a:solidFill>
                <a:latin typeface="Segoe UI" pitchFamily="34" charset="0"/>
                <a:cs typeface="Segoe UI" pitchFamily="34" charset="0"/>
              </a:rPr>
              <a:t>Мы улучшили Честное Сообщество!</a:t>
            </a:r>
            <a:r>
              <a:rPr lang="en-US" sz="1400" b="1">
                <a:solidFill>
                  <a:srgbClr val="F6F52E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b="1">
                <a:solidFill>
                  <a:srgbClr val="F6F52E"/>
                </a:solidFill>
                <a:latin typeface="Segoe UI" pitchFamily="34" charset="0"/>
                <a:cs typeface="Segoe UI" pitchFamily="34" charset="0"/>
              </a:rPr>
              <a:t>Проще. Быстрее. Качественнее!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32">
            <a:extLst>
              <a:ext uri="{FF2B5EF4-FFF2-40B4-BE49-F238E27FC236}"/>
            </a:extLst>
          </p:cNvPr>
          <p:cNvSpPr/>
          <p:nvPr/>
        </p:nvSpPr>
        <p:spPr>
          <a:xfrm>
            <a:off x="695325" y="360363"/>
            <a:ext cx="10801350" cy="900112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r>
              <a:rPr lang="ru-RU" sz="2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Мы на связи всегда: прямая связь с экспертами, </a:t>
            </a:r>
          </a:p>
          <a:p>
            <a:r>
              <a:rPr lang="ru-RU" sz="2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ответы на вопросы онлайн</a:t>
            </a:r>
          </a:p>
        </p:txBody>
      </p:sp>
      <p:sp>
        <p:nvSpPr>
          <p:cNvPr id="49154" name="TextBox 6"/>
          <p:cNvSpPr txBox="1">
            <a:spLocks noChangeArrowheads="1"/>
          </p:cNvSpPr>
          <p:nvPr/>
        </p:nvSpPr>
        <p:spPr bwMode="auto">
          <a:xfrm>
            <a:off x="1746250" y="2997200"/>
            <a:ext cx="360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Или позвоните по телефону</a:t>
            </a:r>
          </a:p>
          <a:p>
            <a:r>
              <a:rPr lang="fi-FI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8 800 222 15 23</a:t>
            </a:r>
            <a:endParaRPr lang="ru-RU" sz="1400" b="1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9155" name="TextBox 7"/>
          <p:cNvSpPr txBox="1">
            <a:spLocks noChangeArrowheads="1"/>
          </p:cNvSpPr>
          <p:nvPr/>
        </p:nvSpPr>
        <p:spPr bwMode="auto">
          <a:xfrm>
            <a:off x="1746250" y="2112963"/>
            <a:ext cx="360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Вы можете написать нам</a:t>
            </a:r>
            <a:endParaRPr lang="en-US" sz="14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по почте</a:t>
            </a:r>
            <a:r>
              <a:rPr lang="en-US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400" b="1" u="sng">
                <a:solidFill>
                  <a:srgbClr val="63666A"/>
                </a:solidFill>
                <a:latin typeface="Segoe UI" pitchFamily="34" charset="0"/>
                <a:cs typeface="Segoe UI" pitchFamily="34" charset="0"/>
                <a:hlinkClick r:id="rId2"/>
              </a:rPr>
              <a:t>support@crpt.ru</a:t>
            </a:r>
            <a:endParaRPr lang="ru-RU" sz="1400" b="1" u="sng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9156" name="TextBox 8"/>
          <p:cNvSpPr txBox="1">
            <a:spLocks noChangeArrowheads="1"/>
          </p:cNvSpPr>
          <p:nvPr/>
        </p:nvSpPr>
        <p:spPr bwMode="auto">
          <a:xfrm>
            <a:off x="695325" y="3927475"/>
            <a:ext cx="4659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Вы можете узнать самые горячие новости</a:t>
            </a:r>
          </a:p>
          <a:p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и задать вопросы в наших соц</a:t>
            </a:r>
            <a:r>
              <a:rPr lang="en-US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иальных 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сетях</a:t>
            </a:r>
            <a:endParaRPr lang="ru-RU" sz="11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49157" name="Group 9"/>
          <p:cNvGrpSpPr>
            <a:grpSpLocks/>
          </p:cNvGrpSpPr>
          <p:nvPr/>
        </p:nvGrpSpPr>
        <p:grpSpPr bwMode="auto">
          <a:xfrm>
            <a:off x="6229350" y="4738688"/>
            <a:ext cx="5359400" cy="1544637"/>
            <a:chOff x="6230100" y="4784376"/>
            <a:chExt cx="5358674" cy="1544297"/>
          </a:xfrm>
        </p:grpSpPr>
        <p:sp>
          <p:nvSpPr>
            <p:cNvPr id="49169" name="TextBox 3"/>
            <p:cNvSpPr txBox="1">
              <a:spLocks noChangeArrowheads="1"/>
            </p:cNvSpPr>
            <p:nvPr/>
          </p:nvSpPr>
          <p:spPr bwMode="auto">
            <a:xfrm>
              <a:off x="7188390" y="4851708"/>
              <a:ext cx="4400384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Регулярные обучающие вебинары на сайте </a:t>
              </a:r>
            </a:p>
            <a:p>
              <a:r>
                <a:rPr lang="ru-RU" sz="1400" b="1" u="sng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ЧестныйЗНАК.рф</a:t>
              </a:r>
            </a:p>
            <a:p>
              <a:endPara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endParaRPr>
            </a:p>
            <a:p>
              <a:r>
                <a:rPr lang="ru-RU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Раздел мероприятия </a:t>
              </a:r>
              <a:r>
                <a:rPr lang="en-US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&gt;</a:t>
              </a:r>
              <a:r>
                <a:rPr lang="ru-RU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 расписания вебинаров</a:t>
              </a:r>
            </a:p>
            <a:p>
              <a:r>
                <a:rPr lang="ru-RU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Записи мероприятий в разделе мероприятия </a:t>
              </a:r>
              <a:r>
                <a:rPr lang="en-US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&gt;</a:t>
              </a:r>
              <a:r>
                <a:rPr lang="ru-RU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 видеоархив </a:t>
              </a:r>
            </a:p>
          </p:txBody>
        </p:sp>
        <p:pic>
          <p:nvPicPr>
            <p:cNvPr id="49170" name="Рисунок 5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30100" y="4784376"/>
              <a:ext cx="778376" cy="1544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5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3" y="20145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9" name="Group 1"/>
          <p:cNvGrpSpPr>
            <a:grpSpLocks/>
          </p:cNvGrpSpPr>
          <p:nvPr/>
        </p:nvGrpSpPr>
        <p:grpSpPr bwMode="auto">
          <a:xfrm>
            <a:off x="6259513" y="2898775"/>
            <a:ext cx="5329237" cy="720725"/>
            <a:chOff x="6259288" y="3543880"/>
            <a:chExt cx="5329486" cy="720000"/>
          </a:xfrm>
        </p:grpSpPr>
        <p:sp>
          <p:nvSpPr>
            <p:cNvPr id="49167" name="TextBox 4"/>
            <p:cNvSpPr txBox="1">
              <a:spLocks noChangeArrowheads="1"/>
            </p:cNvSpPr>
            <p:nvPr/>
          </p:nvSpPr>
          <p:spPr bwMode="auto">
            <a:xfrm>
              <a:off x="7188390" y="3642270"/>
              <a:ext cx="44003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Видео-инструкции и опыт участников</a:t>
              </a:r>
            </a:p>
            <a:p>
              <a:r>
                <a:rPr lang="ru-RU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в канале </a:t>
              </a:r>
              <a:r>
                <a:rPr lang="en-US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YouTube</a:t>
              </a:r>
              <a:r>
                <a:rPr lang="ru-RU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r>
                <a:rPr lang="ru-RU" sz="14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  <a:hlinkClick r:id="rId5"/>
                </a:rPr>
                <a:t>ЧестныйЗНАК</a:t>
              </a:r>
              <a:endParaRPr lang="ru-RU" sz="11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49168" name="Рисунок 5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9288" y="3543880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60" name="Group 11"/>
          <p:cNvGrpSpPr>
            <a:grpSpLocks/>
          </p:cNvGrpSpPr>
          <p:nvPr/>
        </p:nvGrpSpPr>
        <p:grpSpPr bwMode="auto">
          <a:xfrm>
            <a:off x="6259513" y="2014538"/>
            <a:ext cx="4516437" cy="720725"/>
            <a:chOff x="836773" y="5618343"/>
            <a:chExt cx="4517160" cy="720000"/>
          </a:xfrm>
        </p:grpSpPr>
        <p:sp>
          <p:nvSpPr>
            <p:cNvPr id="49165" name="TextBox 5"/>
            <p:cNvSpPr txBox="1">
              <a:spLocks noChangeArrowheads="1"/>
            </p:cNvSpPr>
            <p:nvPr/>
          </p:nvSpPr>
          <p:spPr bwMode="auto">
            <a:xfrm>
              <a:off x="1753933" y="5824455"/>
              <a:ext cx="3600000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  <a:hlinkClick r:id="rId7"/>
                </a:rPr>
                <a:t>https://vk.com/crptec</a:t>
              </a:r>
              <a:r>
                <a:rPr lang="ru-RU" sz="14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  <p:pic>
          <p:nvPicPr>
            <p:cNvPr id="49166" name="Рисунок 5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36773" y="5618343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61" name="Рисунок 6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6613" y="28987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62" name="Group 21"/>
          <p:cNvGrpSpPr>
            <a:grpSpLocks/>
          </p:cNvGrpSpPr>
          <p:nvPr/>
        </p:nvGrpSpPr>
        <p:grpSpPr bwMode="auto">
          <a:xfrm>
            <a:off x="836613" y="4738688"/>
            <a:ext cx="5329237" cy="720725"/>
            <a:chOff x="6259288" y="2014524"/>
            <a:chExt cx="5329485" cy="720000"/>
          </a:xfrm>
        </p:grpSpPr>
        <p:pic>
          <p:nvPicPr>
            <p:cNvPr id="49163" name="Рисунок 60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59288" y="2014524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TextBox 23"/>
            <p:cNvSpPr txBox="1">
              <a:spLocks noChangeArrowheads="1"/>
            </p:cNvSpPr>
            <p:nvPr/>
          </p:nvSpPr>
          <p:spPr bwMode="auto">
            <a:xfrm>
              <a:off x="7188389" y="2112914"/>
              <a:ext cx="44003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Все новости маркировки в канале телеграмм</a:t>
              </a:r>
            </a:p>
            <a:p>
              <a:r>
                <a:rPr lang="en-US" sz="14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  <a:hlinkClick r:id="rId11"/>
                </a:rPr>
                <a:t>https://t.me/crptbreaking</a:t>
              </a:r>
              <a:r>
                <a:rPr lang="ru-RU" sz="14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1075" y="0"/>
            <a:ext cx="613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6061075" cy="6867525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solidFill>
                <a:srgbClr val="6D6E71"/>
              </a:solidFill>
              <a:highlight>
                <a:srgbClr val="595959"/>
              </a:highlight>
            </a:endParaRPr>
          </a:p>
        </p:txBody>
      </p:sp>
      <p:sp>
        <p:nvSpPr>
          <p:cNvPr id="50179" name="Прямоугольник 10"/>
          <p:cNvSpPr>
            <a:spLocks noChangeArrowheads="1"/>
          </p:cNvSpPr>
          <p:nvPr/>
        </p:nvSpPr>
        <p:spPr bwMode="auto">
          <a:xfrm>
            <a:off x="735013" y="3884613"/>
            <a:ext cx="4556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defTabSz="839788"/>
            <a:r>
              <a:rPr lang="ru-RU" sz="15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Техническая поддержка</a:t>
            </a:r>
            <a:endParaRPr lang="en-US" sz="150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defTabSz="839788"/>
            <a:r>
              <a:rPr lang="en-US" sz="15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8 (800) 222-15-23</a:t>
            </a:r>
          </a:p>
          <a:p>
            <a:pPr defTabSz="839788"/>
            <a:endParaRPr lang="ru-RU" sz="1500" b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 defTabSz="839788"/>
            <a:r>
              <a:rPr lang="en-US" sz="1500" b="1" u="sng">
                <a:solidFill>
                  <a:srgbClr val="F6F42E"/>
                </a:solidFill>
                <a:latin typeface="Segoe UI" pitchFamily="34" charset="0"/>
                <a:cs typeface="Segoe UI" pitchFamily="34" charset="0"/>
                <a:hlinkClick r:id="rId3"/>
              </a:rPr>
              <a:t>support@crpt.ru</a:t>
            </a:r>
            <a:endParaRPr lang="en-US" sz="1500" b="1" u="sng">
              <a:solidFill>
                <a:srgbClr val="F6F42E"/>
              </a:solidFill>
              <a:latin typeface="Segoe UI" pitchFamily="34" charset="0"/>
              <a:cs typeface="Segoe UI" pitchFamily="34" charset="0"/>
            </a:endParaRPr>
          </a:p>
          <a:p>
            <a:pPr defTabSz="839788"/>
            <a:r>
              <a:rPr lang="ru-RU" sz="1500" b="1" u="sng">
                <a:solidFill>
                  <a:srgbClr val="F6F42E"/>
                </a:solidFill>
                <a:latin typeface="Segoe UI" pitchFamily="34" charset="0"/>
                <a:cs typeface="Segoe UI" pitchFamily="34" charset="0"/>
              </a:rPr>
              <a:t>Честныйзнак.рф</a:t>
            </a:r>
            <a:endParaRPr lang="ru-RU" sz="1500" b="1">
              <a:solidFill>
                <a:srgbClr val="F6F42E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0180" name="Заголовок 1"/>
          <p:cNvSpPr txBox="1">
            <a:spLocks/>
          </p:cNvSpPr>
          <p:nvPr/>
        </p:nvSpPr>
        <p:spPr bwMode="auto">
          <a:xfrm>
            <a:off x="735013" y="777875"/>
            <a:ext cx="45561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defTabSz="839788"/>
            <a:r>
              <a:rPr lang="ru-RU" sz="24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СПАСИБО</a:t>
            </a:r>
          </a:p>
          <a:p>
            <a:pPr defTabSz="839788"/>
            <a:r>
              <a:rPr lang="ru-RU" sz="24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ЗА ВНИМАНИЕ!</a:t>
            </a:r>
            <a:endParaRPr lang="ru-RU" sz="2400" b="1">
              <a:solidFill>
                <a:srgbClr val="F6F42E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3" name="Прямая соединительная линия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35013" y="1590675"/>
            <a:ext cx="2325687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2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63" y="5481638"/>
            <a:ext cx="33670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1575" y="1028700"/>
            <a:ext cx="4670425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r>
              <a:rPr lang="ru-RU" sz="20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Продукция, подлежащая маркировке </a:t>
            </a:r>
            <a:r>
              <a:rPr lang="ru-RU" sz="2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(ППР 2173 от 30.11.2022 г.)</a:t>
            </a:r>
            <a:endParaRPr lang="en-US" sz="2000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object 14">
            <a:extLst>
              <a:ext uri="{FF2B5EF4-FFF2-40B4-BE49-F238E27FC236}"/>
            </a:extLst>
          </p:cNvPr>
          <p:cNvSpPr txBox="1"/>
          <p:nvPr/>
        </p:nvSpPr>
        <p:spPr>
          <a:xfrm>
            <a:off x="515938" y="1490663"/>
            <a:ext cx="7112000" cy="27320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84163" indent="-284163">
              <a:buFontTx/>
              <a:buBlip>
                <a:blip r:embed="rId3"/>
              </a:buBlip>
            </a:pP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Пиво солодовое и напитки пивные</a:t>
            </a:r>
            <a:endParaRPr lang="en-US" sz="1400" b="1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  <a:p>
            <a:pPr marL="284163" indent="-284163"/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Коды ТНВЭД: 2203 00, 2206 00; </a:t>
            </a:r>
            <a:endParaRPr lang="en-US" sz="14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  <a:p>
            <a:pPr marL="284163" indent="-284163"/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Коды ОКПД-2: 11.05.10.120; 11.05.10.130; 11.05.10.160</a:t>
            </a:r>
          </a:p>
          <a:p>
            <a:pPr marL="284163" indent="-284163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Сидры</a:t>
            </a:r>
          </a:p>
          <a:p>
            <a:pPr marL="284163" indent="-284163">
              <a:spcBef>
                <a:spcPts val="500"/>
              </a:spcBef>
            </a:pP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Коды ТНВЭД: 2206 00 310 0; 2206 00 510 0; 2206 00 810 0</a:t>
            </a:r>
          </a:p>
          <a:p>
            <a:pPr marL="284163" indent="-284163">
              <a:spcBef>
                <a:spcPts val="500"/>
              </a:spcBef>
            </a:pP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Коды ОКПД-2: 11.03.10.211; 11.03.10.212</a:t>
            </a:r>
          </a:p>
          <a:p>
            <a:pPr marL="284163" indent="-284163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u-RU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Прочие напитки с фактической концентрацией спирта не более 7% (медовуха, пуаре)</a:t>
            </a:r>
          </a:p>
          <a:p>
            <a:pPr marL="284163" indent="-284163">
              <a:spcBef>
                <a:spcPts val="500"/>
              </a:spcBef>
            </a:pP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Коды ТНВЭД: 2206 00 390 1; 2206 00 590 1; 2206 00 890 1</a:t>
            </a:r>
          </a:p>
          <a:p>
            <a:pPr marL="284163" indent="-284163">
              <a:spcBef>
                <a:spcPts val="500"/>
              </a:spcBef>
            </a:pP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Коды ОКПД-2: 11.03.10.210</a:t>
            </a:r>
          </a:p>
        </p:txBody>
      </p:sp>
      <p:sp>
        <p:nvSpPr>
          <p:cNvPr id="2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4529138"/>
            <a:ext cx="6369050" cy="1038225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подлежит обязательной маркировке 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Безалкогольное пиво, коды ТНВЭД: 2202 91 000 0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Танковое пиво (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форфасное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бойлерное)</a:t>
            </a:r>
          </a:p>
        </p:txBody>
      </p:sp>
      <p:pic>
        <p:nvPicPr>
          <p:cNvPr id="17413" name="Graphic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4714875"/>
            <a:ext cx="72072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30"/>
          <p:cNvSpPr txBox="1">
            <a:spLocks noChangeArrowheads="1"/>
          </p:cNvSpPr>
          <p:nvPr/>
        </p:nvSpPr>
        <p:spPr bwMode="auto">
          <a:xfrm>
            <a:off x="515938" y="5975350"/>
            <a:ext cx="11160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92213" hangingPunct="0"/>
            <a:r>
              <a:rPr lang="ru-RU" sz="1400">
                <a:solidFill>
                  <a:srgbClr val="6D6E71"/>
                </a:solidFill>
                <a:latin typeface="Segoe UI Semilight" pitchFamily="34" charset="0"/>
                <a:cs typeface="Segoe UI Semilight" pitchFamily="34" charset="0"/>
                <a:sym typeface="PT Sans Caption"/>
              </a:rPr>
              <a:t>В целях определения продукции, подлежащей обязательной маркировке средствами идентификации, необходимо руководствоваться одновременно кодом ТНВЭД и кодом ОКПД-2</a:t>
            </a:r>
          </a:p>
        </p:txBody>
      </p:sp>
      <p:cxnSp>
        <p:nvCxnSpPr>
          <p:cNvPr id="35" name="Straight Connector 3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15938" y="5875338"/>
            <a:ext cx="111601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1"/>
          <p:cNvSpPr>
            <a:spLocks noChangeArrowheads="1"/>
          </p:cNvSpPr>
          <p:nvPr/>
        </p:nvSpPr>
        <p:spPr bwMode="auto">
          <a:xfrm>
            <a:off x="2159000" y="2749550"/>
            <a:ext cx="1439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Обязательная маркировка:</a:t>
            </a:r>
          </a:p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Кеги</a:t>
            </a:r>
          </a:p>
        </p:txBody>
      </p:sp>
      <p:sp>
        <p:nvSpPr>
          <p:cNvPr id="18434" name="Rectangle 32"/>
          <p:cNvSpPr>
            <a:spLocks noChangeArrowheads="1"/>
          </p:cNvSpPr>
          <p:nvPr/>
        </p:nvSpPr>
        <p:spPr bwMode="auto">
          <a:xfrm>
            <a:off x="3760788" y="2749550"/>
            <a:ext cx="1404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Обязательная маркировка:</a:t>
            </a:r>
          </a:p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ПЭТ, Стекло</a:t>
            </a:r>
          </a:p>
        </p:txBody>
      </p:sp>
      <p:sp>
        <p:nvSpPr>
          <p:cNvPr id="18435" name="TextBox 35"/>
          <p:cNvSpPr txBox="1">
            <a:spLocks noChangeArrowheads="1"/>
          </p:cNvSpPr>
          <p:nvPr/>
        </p:nvSpPr>
        <p:spPr bwMode="auto">
          <a:xfrm>
            <a:off x="5310188" y="2749550"/>
            <a:ext cx="14398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Обязательная маркировка:</a:t>
            </a:r>
          </a:p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АЛ Банки</a:t>
            </a:r>
          </a:p>
        </p:txBody>
      </p:sp>
      <p:sp>
        <p:nvSpPr>
          <p:cNvPr id="75" name="Rectangle 74">
            <a:extLst>
              <a:ext uri="{FF2B5EF4-FFF2-40B4-BE49-F238E27FC236}"/>
            </a:extLst>
          </p:cNvPr>
          <p:cNvSpPr/>
          <p:nvPr/>
        </p:nvSpPr>
        <p:spPr>
          <a:xfrm>
            <a:off x="4754563" y="4462463"/>
            <a:ext cx="2551112" cy="769937"/>
          </a:xfrm>
          <a:prstGeom prst="rect">
            <a:avLst/>
          </a:prstGeom>
        </p:spPr>
        <p:txBody>
          <a:bodyPr tIns="0" bIns="0">
            <a:spAutoFit/>
          </a:bodyPr>
          <a:lstStyle/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КЕГИ:</a:t>
            </a:r>
          </a:p>
          <a:p>
            <a:pPr>
              <a:buFont typeface="Arial" charset="0"/>
              <a:buChar char="•"/>
            </a:pPr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Подача сведений при подключении кеги к оборудованию для розлива; </a:t>
            </a:r>
          </a:p>
          <a:p>
            <a:pPr>
              <a:buFont typeface="Arial" charset="0"/>
              <a:buChar char="•"/>
            </a:pPr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Частичное выбытие с помощью ККТ</a:t>
            </a:r>
          </a:p>
          <a:p>
            <a:pPr algn="ctr"/>
            <a:endParaRPr lang="ru-RU" sz="1000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437" name="Rectangle 80"/>
          <p:cNvSpPr>
            <a:spLocks noChangeArrowheads="1"/>
          </p:cNvSpPr>
          <p:nvPr/>
        </p:nvSpPr>
        <p:spPr bwMode="auto">
          <a:xfrm>
            <a:off x="7454900" y="4462463"/>
            <a:ext cx="18192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ПЭТ, Стекло, АЛ банки:</a:t>
            </a:r>
            <a:b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Обязательная продажа маркированной штучной продукции с помощью ККТ</a:t>
            </a:r>
          </a:p>
        </p:txBody>
      </p: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8712200" cy="53975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r>
              <a:rPr lang="ru-RU" sz="20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Этапы запуска обязательной маркировки пива</a:t>
            </a:r>
            <a:endParaRPr lang="en-US" sz="2000" b="1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9590088" y="-11113"/>
            <a:ext cx="2593975" cy="6858001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40" name="Rectangle 2"/>
          <p:cNvSpPr>
            <a:spLocks noChangeArrowheads="1"/>
          </p:cNvSpPr>
          <p:nvPr/>
        </p:nvSpPr>
        <p:spPr bwMode="auto">
          <a:xfrm>
            <a:off x="9659938" y="5689600"/>
            <a:ext cx="245427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72000"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Запрет вывода из оборота немаркированного пива : ПЭТ, Стекло, АЛ Банки</a:t>
            </a:r>
          </a:p>
        </p:txBody>
      </p:sp>
      <p:sp>
        <p:nvSpPr>
          <p:cNvPr id="18441" name="Rectangle 158"/>
          <p:cNvSpPr>
            <a:spLocks noChangeArrowheads="1"/>
          </p:cNvSpPr>
          <p:nvPr/>
        </p:nvSpPr>
        <p:spPr bwMode="auto">
          <a:xfrm>
            <a:off x="9659938" y="1911350"/>
            <a:ext cx="24542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72000"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Запрет вывода из оборота немаркированного пива: Кеги</a:t>
            </a:r>
          </a:p>
        </p:txBody>
      </p:sp>
      <p:pic>
        <p:nvPicPr>
          <p:cNvPr id="1844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7200" y="448786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887075" y="2354263"/>
            <a:ext cx="0" cy="19700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7">
            <a:extLst>
              <a:ext uri="{FF2B5EF4-FFF2-40B4-BE49-F238E27FC236}"/>
            </a:extLst>
          </p:cNvPr>
          <p:cNvSpPr/>
          <p:nvPr/>
        </p:nvSpPr>
        <p:spPr>
          <a:xfrm>
            <a:off x="10134600" y="1452563"/>
            <a:ext cx="1504950" cy="36036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 1 апреля 2024</a:t>
            </a:r>
          </a:p>
        </p:txBody>
      </p:sp>
      <p:pic>
        <p:nvPicPr>
          <p:cNvPr id="18445" name="Picture 15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17200" y="79533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>
            <a:extLst>
              <a:ext uri="{FF2B5EF4-FFF2-40B4-BE49-F238E27FC236}"/>
            </a:extLst>
          </p:cNvPr>
          <p:cNvSpPr/>
          <p:nvPr/>
        </p:nvSpPr>
        <p:spPr>
          <a:xfrm>
            <a:off x="10134600" y="5191125"/>
            <a:ext cx="1504950" cy="360363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 15 января 2025</a:t>
            </a:r>
          </a:p>
        </p:txBody>
      </p:sp>
      <p:sp>
        <p:nvSpPr>
          <p:cNvPr id="18447" name="TextBox 17"/>
          <p:cNvSpPr txBox="1">
            <a:spLocks noChangeArrowheads="1"/>
          </p:cNvSpPr>
          <p:nvPr/>
        </p:nvSpPr>
        <p:spPr bwMode="auto">
          <a:xfrm>
            <a:off x="515938" y="1157288"/>
            <a:ext cx="661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Регистрация в системе маркировки</a:t>
            </a:r>
            <a:r>
              <a:rPr lang="en-US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обязательна с 1 марта 2023</a:t>
            </a:r>
          </a:p>
        </p:txBody>
      </p:sp>
      <p:sp>
        <p:nvSpPr>
          <p:cNvPr id="19" name="Rounded Rectangle 18">
            <a:extLst>
              <a:ext uri="{FF2B5EF4-FFF2-40B4-BE49-F238E27FC236}"/>
            </a:extLst>
          </p:cNvPr>
          <p:cNvSpPr/>
          <p:nvPr/>
        </p:nvSpPr>
        <p:spPr>
          <a:xfrm>
            <a:off x="528638" y="1727200"/>
            <a:ext cx="1289050" cy="1376363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530225" y="2487613"/>
            <a:ext cx="1285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ПРОИЗВОДИТЕЛИ /</a:t>
            </a:r>
          </a:p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ИМПОРТЕРЫ</a:t>
            </a:r>
          </a:p>
        </p:txBody>
      </p:sp>
      <p:pic>
        <p:nvPicPr>
          <p:cNvPr id="18450" name="Picture 20" descr="Icon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" y="1851025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>
            <a:extLst>
              <a:ext uri="{FF2B5EF4-FFF2-40B4-BE49-F238E27FC236}"/>
            </a:extLst>
          </p:cNvPr>
          <p:cNvSpPr/>
          <p:nvPr/>
        </p:nvSpPr>
        <p:spPr>
          <a:xfrm>
            <a:off x="515938" y="3494088"/>
            <a:ext cx="1314450" cy="1331912"/>
          </a:xfrm>
          <a:prstGeom prst="roundRect">
            <a:avLst>
              <a:gd name="adj" fmla="val 770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452" name="Group 51"/>
          <p:cNvGrpSpPr>
            <a:grpSpLocks/>
          </p:cNvGrpSpPr>
          <p:nvPr/>
        </p:nvGrpSpPr>
        <p:grpSpPr bwMode="auto">
          <a:xfrm>
            <a:off x="715963" y="3694113"/>
            <a:ext cx="914400" cy="930275"/>
            <a:chOff x="716096" y="3620868"/>
            <a:chExt cx="914817" cy="929281"/>
          </a:xfrm>
        </p:grpSpPr>
        <p:pic>
          <p:nvPicPr>
            <p:cNvPr id="18481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5984" y="3620868"/>
              <a:ext cx="595041" cy="595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2" name="TextBox 23"/>
            <p:cNvSpPr txBox="1">
              <a:spLocks noChangeArrowheads="1"/>
            </p:cNvSpPr>
            <p:nvPr/>
          </p:nvSpPr>
          <p:spPr bwMode="auto">
            <a:xfrm>
              <a:off x="716096" y="4301395"/>
              <a:ext cx="914817" cy="248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solidFill>
                    <a:srgbClr val="6D6E71"/>
                  </a:solidFill>
                  <a:latin typeface="Segoe UI" pitchFamily="34" charset="0"/>
                  <a:cs typeface="Segoe UI" pitchFamily="34" charset="0"/>
                </a:rPr>
                <a:t>РОЗНИЦА</a:t>
              </a:r>
            </a:p>
          </p:txBody>
        </p:sp>
      </p:grpSp>
      <p:sp>
        <p:nvSpPr>
          <p:cNvPr id="26" name="Rounded Rectangle 115">
            <a:extLst>
              <a:ext uri="{FF2B5EF4-FFF2-40B4-BE49-F238E27FC236}"/>
            </a:extLst>
          </p:cNvPr>
          <p:cNvSpPr/>
          <p:nvPr/>
        </p:nvSpPr>
        <p:spPr>
          <a:xfrm>
            <a:off x="515938" y="5164138"/>
            <a:ext cx="1314450" cy="1350962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454" name="Group 50"/>
          <p:cNvGrpSpPr>
            <a:grpSpLocks/>
          </p:cNvGrpSpPr>
          <p:nvPr/>
        </p:nvGrpSpPr>
        <p:grpSpPr bwMode="auto">
          <a:xfrm>
            <a:off x="515938" y="5389563"/>
            <a:ext cx="1314450" cy="881062"/>
            <a:chOff x="516000" y="5731060"/>
            <a:chExt cx="1315008" cy="881157"/>
          </a:xfrm>
        </p:grpSpPr>
        <p:pic>
          <p:nvPicPr>
            <p:cNvPr id="18479" name="Picture 2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75984" y="5731060"/>
              <a:ext cx="595041" cy="595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0" name="TextBox 27"/>
            <p:cNvSpPr txBox="1">
              <a:spLocks noChangeArrowheads="1"/>
            </p:cNvSpPr>
            <p:nvPr/>
          </p:nvSpPr>
          <p:spPr bwMode="auto">
            <a:xfrm>
              <a:off x="516000" y="6365996"/>
              <a:ext cx="13150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solidFill>
                    <a:srgbClr val="6D6E71"/>
                  </a:solidFill>
                  <a:latin typeface="Segoe UI" pitchFamily="34" charset="0"/>
                  <a:cs typeface="Segoe UI" pitchFamily="34" charset="0"/>
                </a:rPr>
                <a:t>ВСЕ УЧАСТНИКИ</a:t>
              </a:r>
            </a:p>
          </p:txBody>
        </p:sp>
      </p:grpSp>
      <p:sp>
        <p:nvSpPr>
          <p:cNvPr id="29" name="Rounded Rectangle 28">
            <a:extLst>
              <a:ext uri="{FF2B5EF4-FFF2-40B4-BE49-F238E27FC236}"/>
            </a:extLst>
          </p:cNvPr>
          <p:cNvSpPr/>
          <p:nvPr/>
        </p:nvSpPr>
        <p:spPr>
          <a:xfrm>
            <a:off x="3706813" y="1727200"/>
            <a:ext cx="1512887" cy="30162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 1 октября 2023</a:t>
            </a:r>
          </a:p>
        </p:txBody>
      </p:sp>
      <p:sp>
        <p:nvSpPr>
          <p:cNvPr id="30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5273675" y="1727200"/>
            <a:ext cx="1512888" cy="30797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 15 января 2024</a:t>
            </a:r>
          </a:p>
        </p:txBody>
      </p:sp>
      <p:cxnSp>
        <p:nvCxnSpPr>
          <p:cNvPr id="31" name="Straight Connector 7">
            <a:extLst>
              <a:ext uri="{FF2B5EF4-FFF2-40B4-BE49-F238E27FC236}"/>
            </a:extLst>
          </p:cNvPr>
          <p:cNvCxnSpPr>
            <a:cxnSpLocks/>
            <a:stCxn id="34" idx="3"/>
            <a:endCxn id="39" idx="1"/>
          </p:cNvCxnSpPr>
          <p:nvPr/>
        </p:nvCxnSpPr>
        <p:spPr>
          <a:xfrm>
            <a:off x="3149600" y="2392363"/>
            <a:ext cx="1042988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8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9850" y="21224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7">
            <a:extLst>
              <a:ext uri="{FF2B5EF4-FFF2-40B4-BE49-F238E27FC236}"/>
            </a:extLst>
          </p:cNvPr>
          <p:cNvCxnSpPr>
            <a:cxnSpLocks/>
            <a:stCxn id="41" idx="3"/>
          </p:cNvCxnSpPr>
          <p:nvPr/>
        </p:nvCxnSpPr>
        <p:spPr>
          <a:xfrm>
            <a:off x="6299200" y="2392363"/>
            <a:ext cx="2679700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">
            <a:extLst>
              <a:ext uri="{FF2B5EF4-FFF2-40B4-BE49-F238E27FC236}"/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>
            <a:off x="4733925" y="2392363"/>
            <a:ext cx="1025525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13">
            <a:extLst>
              <a:ext uri="{FF2B5EF4-FFF2-40B4-BE49-F238E27FC236}"/>
            </a:extLst>
          </p:cNvPr>
          <p:cNvSpPr/>
          <p:nvPr/>
        </p:nvSpPr>
        <p:spPr>
          <a:xfrm>
            <a:off x="4303713" y="2346325"/>
            <a:ext cx="285750" cy="409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462" name="Picture 6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2588" y="2122488"/>
            <a:ext cx="5413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2122488" y="1727200"/>
            <a:ext cx="1512887" cy="30162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 1 апреля 2023</a:t>
            </a:r>
          </a:p>
        </p:txBody>
      </p:sp>
      <p:pic>
        <p:nvPicPr>
          <p:cNvPr id="18464" name="Рисунок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59450" y="21224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7">
            <a:extLst>
              <a:ext uri="{FF2B5EF4-FFF2-40B4-BE49-F238E27FC236}"/>
            </a:extLst>
          </p:cNvPr>
          <p:cNvCxnSpPr>
            <a:cxnSpLocks/>
            <a:stCxn id="82" idx="3"/>
          </p:cNvCxnSpPr>
          <p:nvPr/>
        </p:nvCxnSpPr>
        <p:spPr>
          <a:xfrm>
            <a:off x="8634413" y="4105275"/>
            <a:ext cx="485775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/>
            </a:extLst>
          </p:cNvPr>
          <p:cNvCxnSpPr>
            <a:cxnSpLocks/>
            <a:endCxn id="76" idx="1"/>
          </p:cNvCxnSpPr>
          <p:nvPr/>
        </p:nvCxnSpPr>
        <p:spPr>
          <a:xfrm>
            <a:off x="1755775" y="4105275"/>
            <a:ext cx="4003675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/>
            </a:extLst>
          </p:cNvPr>
          <p:cNvCxnSpPr>
            <a:cxnSpLocks/>
            <a:stCxn id="76" idx="3"/>
            <a:endCxn id="82" idx="1"/>
          </p:cNvCxnSpPr>
          <p:nvPr/>
        </p:nvCxnSpPr>
        <p:spPr>
          <a:xfrm>
            <a:off x="6299200" y="4105275"/>
            <a:ext cx="1795463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68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9450" y="383540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5273675" y="3438525"/>
            <a:ext cx="1512888" cy="303213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 15 января 2024</a:t>
            </a:r>
          </a:p>
        </p:txBody>
      </p:sp>
      <p:pic>
        <p:nvPicPr>
          <p:cNvPr id="18470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4663" y="3851275"/>
            <a:ext cx="5397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7608888" y="3438525"/>
            <a:ext cx="1511300" cy="303213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 1 июня 2024</a:t>
            </a:r>
          </a:p>
        </p:txBody>
      </p:sp>
      <p:sp>
        <p:nvSpPr>
          <p:cNvPr id="18472" name="Rectangle 96"/>
          <p:cNvSpPr>
            <a:spLocks noChangeArrowheads="1"/>
          </p:cNvSpPr>
          <p:nvPr/>
        </p:nvSpPr>
        <p:spPr bwMode="auto">
          <a:xfrm>
            <a:off x="2041525" y="6135688"/>
            <a:ext cx="16446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2000" bIns="0">
            <a:spAutoFit/>
          </a:bodyPr>
          <a:lstStyle/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Артикульно-партионный</a:t>
            </a:r>
          </a:p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учет (ЕГАИС)</a:t>
            </a:r>
          </a:p>
        </p:txBody>
      </p:sp>
      <p:sp>
        <p:nvSpPr>
          <p:cNvPr id="18473" name="Rectangle 97"/>
          <p:cNvSpPr>
            <a:spLocks noChangeArrowheads="1"/>
          </p:cNvSpPr>
          <p:nvPr/>
        </p:nvSpPr>
        <p:spPr bwMode="auto">
          <a:xfrm>
            <a:off x="4884738" y="6135688"/>
            <a:ext cx="32051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2000" bIns="0">
            <a:spAutoFit/>
          </a:bodyPr>
          <a:lstStyle/>
          <a:p>
            <a:pPr algn="ctr"/>
            <a:r>
              <a:rPr lang="ru-RU" sz="10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Акты списания ежедневно и декларации ежеквартально в ЕГАИС:</a:t>
            </a:r>
          </a:p>
        </p:txBody>
      </p:sp>
      <p:pic>
        <p:nvPicPr>
          <p:cNvPr id="18474" name="Picture 9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5225" y="5564188"/>
            <a:ext cx="4841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9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3975" y="556418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" name="Straight Connector 101">
            <a:extLst>
              <a:ext uri="{FF2B5EF4-FFF2-40B4-BE49-F238E27FC236}"/>
            </a:extLst>
          </p:cNvPr>
          <p:cNvCxnSpPr>
            <a:cxnSpLocks/>
            <a:stCxn id="100" idx="3"/>
            <a:endCxn id="99" idx="1"/>
          </p:cNvCxnSpPr>
          <p:nvPr/>
        </p:nvCxnSpPr>
        <p:spPr>
          <a:xfrm>
            <a:off x="3133725" y="5834063"/>
            <a:ext cx="3111500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780213" y="5834063"/>
            <a:ext cx="2339975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74">
            <a:extLst>
              <a:ext uri="{FF2B5EF4-FFF2-40B4-BE49-F238E27FC236}"/>
            </a:extLst>
          </p:cNvPr>
          <p:cNvSpPr/>
          <p:nvPr/>
        </p:nvSpPr>
        <p:spPr>
          <a:xfrm>
            <a:off x="2135188" y="5168900"/>
            <a:ext cx="6985000" cy="303213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Без изменений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A picture containing bottle, indoor, counter, alcohol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128963" y="2844800"/>
            <a:ext cx="5934075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начать работать с Честный знак?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0" y="5389563"/>
            <a:ext cx="12192000" cy="1468437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dirty="0"/>
          </a:p>
        </p:txBody>
      </p: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r>
              <a:rPr lang="ru-RU" sz="20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Начало работы с маркировкой</a:t>
            </a:r>
            <a:endParaRPr lang="en-US" sz="2000" b="1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15938" y="2520950"/>
            <a:ext cx="36004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72000">
            <a:spAutoFit/>
          </a:bodyPr>
          <a:lstStyle/>
          <a:p>
            <a:pPr algn="ctr"/>
            <a:r>
              <a:rPr lang="bg-BG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ЗАРЕГИСТРИРОВАТЬСЯ В СИСТЕМЕ</a:t>
            </a:r>
            <a:endParaRPr lang="en-US" sz="1400" b="1">
              <a:solidFill>
                <a:srgbClr val="63666A"/>
              </a:solidFill>
              <a:latin typeface="Segoe UI" pitchFamily="34" charset="0"/>
              <a:cs typeface="Segoe UI" pitchFamily="34" charset="0"/>
              <a:sym typeface="PT Sans Caption"/>
            </a:endParaRPr>
          </a:p>
          <a:p>
            <a:pPr algn="ctr"/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  <a:hlinkClick r:id="rId2"/>
              </a:rPr>
              <a:t>https://markirovka.crpt.ru/register</a:t>
            </a:r>
            <a:r>
              <a:rPr lang="ru-RU" sz="1400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 </a:t>
            </a:r>
          </a:p>
          <a:p>
            <a:endParaRPr lang="ru-RU" sz="1400" b="1">
              <a:solidFill>
                <a:srgbClr val="63666A"/>
              </a:solidFill>
              <a:latin typeface="Segoe UI" pitchFamily="34" charset="0"/>
              <a:cs typeface="Segoe UI" pitchFamily="34" charset="0"/>
              <a:sym typeface="PT Sans Caption"/>
            </a:endParaRPr>
          </a:p>
          <a:p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 открывшемся окне нажмите ссылку «Зарегистрируйтесь».</a:t>
            </a:r>
          </a:p>
          <a:p>
            <a:r>
              <a:rPr lang="ru-RU" sz="12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В поле «Электронная подпись» из выпадающего списка выберите УКЭП генерального директора организации, на форме отобразятся сведения об организации.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295775" y="2520950"/>
            <a:ext cx="36004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72000">
            <a:spAutoFit/>
          </a:bodyPr>
          <a:lstStyle/>
          <a:p>
            <a:pPr algn="ctr"/>
            <a:r>
              <a:rPr lang="bg-BG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ОПИСАТЬ ТОВАРЫ</a:t>
            </a:r>
            <a:endParaRPr lang="en-US" sz="1400" b="1">
              <a:solidFill>
                <a:srgbClr val="63666A"/>
              </a:solidFill>
              <a:latin typeface="Segoe UI" pitchFamily="34" charset="0"/>
              <a:cs typeface="Segoe UI" pitchFamily="34" charset="0"/>
              <a:sym typeface="PT Sans Caption"/>
            </a:endParaRPr>
          </a:p>
          <a:p>
            <a:pPr algn="ctr"/>
            <a:r>
              <a:rPr lang="bg-BG" sz="1400" b="1">
                <a:solidFill>
                  <a:srgbClr val="63666A"/>
                </a:solidFill>
                <a:latin typeface="Segoe UI" pitchFamily="34" charset="0"/>
                <a:cs typeface="Segoe UI" pitchFamily="34" charset="0"/>
                <a:sym typeface="PT Sans Caption"/>
              </a:rPr>
              <a:t>В КАТАЛОГЕ</a:t>
            </a:r>
            <a:endParaRPr lang="en-US" sz="1400" b="1">
              <a:solidFill>
                <a:srgbClr val="63666A"/>
              </a:solidFill>
              <a:latin typeface="Segoe UI" pitchFamily="34" charset="0"/>
              <a:cs typeface="Segoe UI" pitchFamily="34" charset="0"/>
              <a:sym typeface="PT Sans Caption"/>
            </a:endParaRPr>
          </a:p>
          <a:p>
            <a:endParaRPr lang="en-US" sz="1400" b="1">
              <a:solidFill>
                <a:srgbClr val="63666A"/>
              </a:solidFill>
              <a:latin typeface="Segoe UI" pitchFamily="34" charset="0"/>
              <a:cs typeface="Segoe UI" pitchFamily="34" charset="0"/>
              <a:sym typeface="PT Sans Caption"/>
            </a:endParaRPr>
          </a:p>
          <a:p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Реестр товаров</a:t>
            </a:r>
            <a:r>
              <a:rPr lang="ru-RU" sz="12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, состоящий из карточек единичных товаров и наборов, формируется в Каталоге маркированных товаров (КМТ). Доступ к КМТ осуществляется из Единого личного кабинета (ЕЛК) системы маркировки «Честный ЗНАК». </a:t>
            </a:r>
          </a:p>
          <a:p>
            <a:r>
              <a:rPr lang="ru-RU" sz="12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Карточки товаров, ранее созданные в системе ГС1 РУС</a:t>
            </a:r>
            <a:r>
              <a:rPr lang="ru-RU" sz="1200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, можно самостоятельно загрузить в КМТ, воспользовавшись одноименной кнопкой в профиле участника. 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8075613" y="2520950"/>
            <a:ext cx="36004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72000">
            <a:spAutoFit/>
          </a:bodyPr>
          <a:lstStyle/>
          <a:p>
            <a:pPr algn="ctr"/>
            <a:r>
              <a:rPr lang="ru-RU" sz="1400" b="1">
                <a:solidFill>
                  <a:srgbClr val="63666B"/>
                </a:solidFill>
                <a:latin typeface="Segoe UI" pitchFamily="34" charset="0"/>
                <a:cs typeface="Segoe UI" pitchFamily="34" charset="0"/>
              </a:rPr>
              <a:t>ЗАКАЗАТЬ КОДЫ</a:t>
            </a:r>
            <a:endParaRPr lang="en-US" sz="1400" b="1">
              <a:solidFill>
                <a:srgbClr val="63666B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sz="1400" b="1">
                <a:solidFill>
                  <a:srgbClr val="63666B"/>
                </a:solidFill>
                <a:latin typeface="Segoe UI" pitchFamily="34" charset="0"/>
                <a:cs typeface="Segoe UI" pitchFamily="34" charset="0"/>
              </a:rPr>
              <a:t>МАРКИРОВКИ </a:t>
            </a:r>
            <a:endParaRPr lang="en-US" sz="1400" b="1">
              <a:solidFill>
                <a:srgbClr val="63666B"/>
              </a:solidFill>
              <a:latin typeface="Segoe UI" pitchFamily="34" charset="0"/>
              <a:cs typeface="Segoe UI" pitchFamily="34" charset="0"/>
            </a:endParaRPr>
          </a:p>
          <a:p>
            <a:endParaRPr lang="en-US" sz="1400">
              <a:solidFill>
                <a:srgbClr val="63666B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1200">
                <a:solidFill>
                  <a:srgbClr val="63666B"/>
                </a:solidFill>
                <a:latin typeface="Segoe UI" pitchFamily="34" charset="0"/>
                <a:cs typeface="Segoe UI" pitchFamily="34" charset="0"/>
              </a:rPr>
              <a:t>До начала обязательной маркировки коды предоставляются бесплатно.</a:t>
            </a:r>
          </a:p>
          <a:p>
            <a:r>
              <a:rPr lang="ru-RU" sz="1200">
                <a:solidFill>
                  <a:srgbClr val="63666B"/>
                </a:solidFill>
                <a:latin typeface="Segoe UI" pitchFamily="34" charset="0"/>
                <a:cs typeface="Segoe UI" pitchFamily="34" charset="0"/>
              </a:rPr>
              <a:t>Заказ кодов маркировки происходит в СУЗ (станция управления заказами кодов маркировки).</a:t>
            </a:r>
            <a:endParaRPr lang="ru-RU" sz="120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486" name="Graphic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800" y="1409700"/>
            <a:ext cx="71596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Graphic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1663" y="1409700"/>
            <a:ext cx="8286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Graphic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61500" y="1409700"/>
            <a:ext cx="8286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1231900" y="5748338"/>
            <a:ext cx="50355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72000" rIns="0" bIns="72000" anchor="ctr">
            <a:spAutoFit/>
          </a:bodyPr>
          <a:lstStyle/>
          <a:p>
            <a:pPr fontAlgn="ctr">
              <a:spcBef>
                <a:spcPts val="600"/>
              </a:spcBef>
            </a:pPr>
            <a:r>
              <a:rPr lang="ru-RU" sz="120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Подробные </a:t>
            </a:r>
            <a:r>
              <a:rPr lang="ru-RU" sz="1200" b="1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инструкции</a:t>
            </a:r>
            <a:r>
              <a:rPr lang="ru-RU" sz="120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 от Оператора на сайте </a:t>
            </a:r>
            <a:r>
              <a:rPr lang="ru-RU" sz="1200" b="1">
                <a:solidFill>
                  <a:schemeClr val="bg1"/>
                </a:solidFill>
                <a:latin typeface="Segoe UI Semilight" pitchFamily="34" charset="0"/>
                <a:ea typeface="Segoe UI" pitchFamily="34" charset="0"/>
                <a:cs typeface="Segoe UI Semilight" pitchFamily="34" charset="0"/>
                <a:sym typeface="PT Sans Caption"/>
              </a:rPr>
              <a:t>ЧестныйЗнак.рф</a:t>
            </a:r>
          </a:p>
          <a:p>
            <a:pPr fontAlgn="ctr">
              <a:spcBef>
                <a:spcPts val="600"/>
              </a:spcBef>
            </a:pPr>
            <a:r>
              <a:rPr lang="ru-RU" sz="120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  <a:hlinkClick r:id="rId6"/>
              </a:rPr>
              <a:t>https://честныйзнак.рф/business/doc/?id=Инструкция_по_регистрации_участника_оборота_товаров.html</a:t>
            </a:r>
            <a:r>
              <a:rPr lang="ru-RU" sz="120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  <a:sym typeface="PT Sans Caption"/>
              </a:rPr>
              <a:t> </a:t>
            </a:r>
            <a:endParaRPr lang="ru-RU" sz="1200">
              <a:solidFill>
                <a:schemeClr val="bg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7896225" y="5748338"/>
            <a:ext cx="38227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72000" rIns="0" bIns="72000" anchor="ctr">
            <a:spAutoFit/>
          </a:bodyPr>
          <a:lstStyle/>
          <a:p>
            <a:pPr fontAlgn="ctr">
              <a:spcBef>
                <a:spcPts val="600"/>
              </a:spcBef>
            </a:pPr>
            <a:r>
              <a:rPr lang="ru-RU" sz="120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Большое количество обучающих </a:t>
            </a:r>
            <a:r>
              <a:rPr lang="ru-RU" sz="1200" b="1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видеороликов</a:t>
            </a:r>
            <a:r>
              <a:rPr lang="ru-RU" sz="120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 на каждую тему </a:t>
            </a:r>
            <a:r>
              <a:rPr lang="ru-RU" sz="1200" b="1">
                <a:solidFill>
                  <a:schemeClr val="bg1"/>
                </a:solidFill>
                <a:latin typeface="Segoe UI Semilight" pitchFamily="34" charset="0"/>
                <a:ea typeface="Segoe UI" pitchFamily="34" charset="0"/>
                <a:cs typeface="Segoe UI Semilight" pitchFamily="34" charset="0"/>
                <a:sym typeface="PT Sans Caption"/>
              </a:rPr>
              <a:t>ЧестныйЗнак.рф</a:t>
            </a:r>
          </a:p>
          <a:p>
            <a:pPr fontAlgn="ctr">
              <a:spcBef>
                <a:spcPts val="600"/>
              </a:spcBef>
            </a:pPr>
            <a:r>
              <a:rPr lang="ru-RU" sz="1200" b="1">
                <a:solidFill>
                  <a:schemeClr val="bg1"/>
                </a:solidFill>
                <a:latin typeface="Segoe UI Semilight" pitchFamily="34" charset="0"/>
                <a:ea typeface="Segoe UI" pitchFamily="34" charset="0"/>
                <a:cs typeface="Segoe UI Semilight" pitchFamily="34" charset="0"/>
                <a:sym typeface="PT Sans Caption"/>
                <a:hlinkClick r:id="rId7"/>
              </a:rPr>
              <a:t>https://kb.crpt.ru/_wt/video_instructions</a:t>
            </a:r>
            <a:r>
              <a:rPr lang="ru-RU" sz="1200" b="1">
                <a:solidFill>
                  <a:schemeClr val="bg1"/>
                </a:solidFill>
                <a:latin typeface="Segoe UI Semilight" pitchFamily="34" charset="0"/>
                <a:ea typeface="Segoe UI" pitchFamily="34" charset="0"/>
                <a:cs typeface="Segoe UI Semilight" pitchFamily="34" charset="0"/>
                <a:sym typeface="PT Sans Caption"/>
              </a:rPr>
              <a:t> </a:t>
            </a:r>
          </a:p>
        </p:txBody>
      </p:sp>
      <p:pic>
        <p:nvPicPr>
          <p:cNvPr id="20491" name="Graphic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5938" y="5778500"/>
            <a:ext cx="7159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Graphic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80263" y="5778500"/>
            <a:ext cx="7159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7143750" y="0"/>
            <a:ext cx="5048250" cy="68580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611187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 товара = получение кода товара</a:t>
            </a:r>
          </a:p>
        </p:txBody>
      </p:sp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515938" y="1511300"/>
            <a:ext cx="618807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страна производства по общероссийскому классификатору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код товара (при наличии);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код ЕГАИС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полное наименование товара;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10 знаков ТН ВЭД и код ОКПД2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товарный знак или торговое обозначение (при наличии);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реквизиты регистрации товарного знака (при наличии)</a:t>
            </a:r>
            <a:r>
              <a:rPr lang="en-US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;</a:t>
            </a:r>
            <a:endParaRPr lang="ru-RU" sz="1400">
              <a:solidFill>
                <a:srgbClr val="6D6E71"/>
              </a:solidFill>
              <a:latin typeface="Segoe UI" pitchFamily="34" charset="0"/>
              <a:cs typeface="Segoe UI" pitchFamily="34" charset="0"/>
            </a:endParaRP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тип, объем, состав продукта;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характеристики, тип и материал упаковки; 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основной состав;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объемная доля спирта;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декларация соответствия;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географическое указание или НМПТ (при наличии);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тип фильтрации, пастеризации, сахар и метод газирования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срок годности пива при вскрытии кега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номер государственной регистрации товарного знака</a:t>
            </a:r>
          </a:p>
          <a:p>
            <a:pPr marL="273050" indent="-342900" algn="just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1400">
                <a:solidFill>
                  <a:srgbClr val="6D6E71"/>
                </a:solidFill>
                <a:latin typeface="Segoe UI" pitchFamily="34" charset="0"/>
                <a:cs typeface="Segoe UI" pitchFamily="34" charset="0"/>
              </a:rPr>
              <a:t>номер свидетельства о праве на географическое указание</a:t>
            </a:r>
          </a:p>
        </p:txBody>
      </p:sp>
      <p:pic>
        <p:nvPicPr>
          <p:cNvPr id="21508" name="Рисунок 4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7013" y="360363"/>
            <a:ext cx="3641725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7397750" y="4605338"/>
            <a:ext cx="4540250" cy="1641475"/>
          </a:xfrm>
          <a:prstGeom prst="roundRect">
            <a:avLst>
              <a:gd name="adj" fmla="val 9578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anchor="ctr"/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Регистрация пива и слабоалкогольных напитков в Национальном каталоге (подсистема ГИС МТ) = получение кода товара</a:t>
            </a:r>
          </a:p>
        </p:txBody>
      </p:sp>
      <p:pic>
        <p:nvPicPr>
          <p:cNvPr id="21510" name="Graphic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6650" y="5094288"/>
            <a:ext cx="7207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/>
            </a:extLst>
          </p:cNvPr>
          <p:cNvSpPr txBox="1"/>
          <p:nvPr/>
        </p:nvSpPr>
        <p:spPr>
          <a:xfrm>
            <a:off x="515938" y="6173788"/>
            <a:ext cx="94408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200">
                <a:solidFill>
                  <a:srgbClr val="BFBFBF"/>
                </a:solidFill>
                <a:latin typeface="Segoe UI" pitchFamily="34" charset="0"/>
                <a:cs typeface="Segoe UI" pitchFamily="34" charset="0"/>
              </a:rPr>
              <a:t>Стоимость кода 50 копеек без НДС. До начала обязательной маркировки коды предоставляются бесплатно.</a:t>
            </a:r>
          </a:p>
        </p:txBody>
      </p:sp>
      <p:sp>
        <p:nvSpPr>
          <p:cNvPr id="22530" name="TextBox 63"/>
          <p:cNvSpPr txBox="1">
            <a:spLocks noChangeArrowheads="1"/>
          </p:cNvSpPr>
          <p:nvPr/>
        </p:nvSpPr>
        <p:spPr bwMode="auto">
          <a:xfrm>
            <a:off x="3048000" y="1439863"/>
            <a:ext cx="609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СПОСОБЫ ОПЛАТЫ КОДОВ МАРКИРОВКИ:</a:t>
            </a:r>
            <a:endParaRPr lang="ru-RU" sz="1600">
              <a:solidFill>
                <a:srgbClr val="63666A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15938" y="6042025"/>
            <a:ext cx="111601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515938" y="360363"/>
            <a:ext cx="11160125" cy="719137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r>
              <a:rPr lang="ru-RU" sz="2000" b="1">
                <a:solidFill>
                  <a:srgbClr val="63666A"/>
                </a:solidFill>
                <a:latin typeface="Segoe UI" pitchFamily="34" charset="0"/>
                <a:cs typeface="Segoe UI" pitchFamily="34" charset="0"/>
              </a:rPr>
              <a:t>Схемы оплаты кодов маркировки</a:t>
            </a:r>
          </a:p>
        </p:txBody>
      </p:sp>
      <p:grpSp>
        <p:nvGrpSpPr>
          <p:cNvPr id="22533" name="Group 11"/>
          <p:cNvGrpSpPr>
            <a:grpSpLocks/>
          </p:cNvGrpSpPr>
          <p:nvPr/>
        </p:nvGrpSpPr>
        <p:grpSpPr bwMode="auto">
          <a:xfrm>
            <a:off x="922338" y="2138363"/>
            <a:ext cx="10347325" cy="3511550"/>
            <a:chOff x="1266143" y="1816126"/>
            <a:chExt cx="10348516" cy="3511048"/>
          </a:xfrm>
        </p:grpSpPr>
        <p:grpSp>
          <p:nvGrpSpPr>
            <p:cNvPr id="22535" name="Group 5"/>
            <p:cNvGrpSpPr>
              <a:grpSpLocks/>
            </p:cNvGrpSpPr>
            <p:nvPr/>
          </p:nvGrpSpPr>
          <p:grpSpPr bwMode="auto">
            <a:xfrm>
              <a:off x="5401484" y="4761635"/>
              <a:ext cx="6213175" cy="565539"/>
              <a:chOff x="5401484" y="4761635"/>
              <a:chExt cx="6213175" cy="565539"/>
            </a:xfrm>
          </p:grpSpPr>
          <p:sp>
            <p:nvSpPr>
              <p:cNvPr id="22549" name="object 10"/>
              <p:cNvSpPr txBox="1">
                <a:spLocks noChangeArrowheads="1"/>
              </p:cNvSpPr>
              <p:nvPr/>
            </p:nvSpPr>
            <p:spPr bwMode="auto">
              <a:xfrm>
                <a:off x="8554659" y="4761635"/>
                <a:ext cx="3060000" cy="565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1430" rIns="0" bIns="0">
                <a:spAutoFit/>
              </a:bodyPr>
              <a:lstStyle/>
              <a:p>
                <a:pPr marL="0" lvl="2" algn="ctr">
                  <a:spcBef>
                    <a:spcPts val="1000"/>
                  </a:spcBef>
                </a:pPr>
                <a:r>
                  <a:rPr lang="ru-RU" sz="1200">
                    <a:solidFill>
                      <a:srgbClr val="63666A"/>
                    </a:solidFill>
                    <a:latin typeface="Segoe UI" pitchFamily="34" charset="0"/>
                    <a:cs typeface="Segoe UI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>
                    <a:solidFill>
                      <a:srgbClr val="63666A"/>
                    </a:solidFill>
                    <a:latin typeface="Segoe UI" pitchFamily="34" charset="0"/>
                    <a:cs typeface="Segoe UI" pitchFamily="34" charset="0"/>
                  </a:rPr>
                  <a:t>365 дней </a:t>
                </a:r>
                <a:r>
                  <a:rPr lang="ru-RU" sz="1200">
                    <a:solidFill>
                      <a:srgbClr val="63666A"/>
                    </a:solidFill>
                    <a:latin typeface="Segoe UI" pitchFamily="34" charset="0"/>
                    <a:cs typeface="Segoe UI" pitchFamily="34" charset="0"/>
                  </a:rPr>
                  <a:t>– в типографии.</a:t>
                </a:r>
              </a:p>
            </p:txBody>
          </p:sp>
          <p:sp>
            <p:nvSpPr>
              <p:cNvPr id="22550" name="object 10"/>
              <p:cNvSpPr txBox="1">
                <a:spLocks noChangeArrowheads="1"/>
              </p:cNvSpPr>
              <p:nvPr/>
            </p:nvSpPr>
            <p:spPr bwMode="auto">
              <a:xfrm>
                <a:off x="5401484" y="4761635"/>
                <a:ext cx="3060000" cy="565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11430" rIns="0" bIns="0">
                <a:spAutoFit/>
              </a:bodyPr>
              <a:lstStyle/>
              <a:p>
                <a:pPr marL="0" lvl="2" algn="ctr"/>
                <a:r>
                  <a:rPr lang="ru-RU" sz="1200">
                    <a:solidFill>
                      <a:srgbClr val="63666A"/>
                    </a:solidFill>
                    <a:latin typeface="Segoe UI" pitchFamily="34" charset="0"/>
                    <a:cs typeface="Segoe UI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>
                    <a:solidFill>
                      <a:srgbClr val="63666A"/>
                    </a:solidFill>
                    <a:latin typeface="Segoe UI" pitchFamily="34" charset="0"/>
                    <a:cs typeface="Segoe UI" pitchFamily="34" charset="0"/>
                  </a:rPr>
                  <a:t>60 дней </a:t>
                </a:r>
                <a:r>
                  <a:rPr lang="ru-RU" sz="1200">
                    <a:solidFill>
                      <a:srgbClr val="63666A"/>
                    </a:solidFill>
                    <a:latin typeface="Segoe UI" pitchFamily="34" charset="0"/>
                    <a:cs typeface="Segoe UI" pitchFamily="34" charset="0"/>
                  </a:rPr>
                  <a:t>– на производстве</a:t>
                </a:r>
              </a:p>
            </p:txBody>
          </p:sp>
        </p:grpSp>
        <p:sp>
          <p:nvSpPr>
            <p:cNvPr id="22536" name="object 10"/>
            <p:cNvSpPr txBox="1">
              <a:spLocks noChangeArrowheads="1"/>
            </p:cNvSpPr>
            <p:nvPr/>
          </p:nvSpPr>
          <p:spPr bwMode="auto">
            <a:xfrm>
              <a:off x="1266143" y="2220242"/>
              <a:ext cx="4320000" cy="106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1430" rIns="0" bIns="0">
              <a:spAutoFit/>
            </a:bodyPr>
            <a:lstStyle/>
            <a:p>
              <a:pPr marL="0" lvl="2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ОПЛАТА ПО ЭМИССИИ:</a:t>
              </a:r>
              <a:r>
                <a:rPr lang="en-US" sz="16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 </a:t>
              </a:r>
              <a:endParaRPr lang="ru-RU" sz="1600">
                <a:solidFill>
                  <a:srgbClr val="63666A"/>
                </a:solidFill>
                <a:latin typeface="Segoe UI" pitchFamily="34" charset="0"/>
                <a:cs typeface="Segoe UI" pitchFamily="34" charset="0"/>
              </a:endParaRPr>
            </a:p>
            <a:p>
              <a:pPr marL="0" lvl="2" algn="ctr">
                <a:spcBef>
                  <a:spcPts val="1000"/>
                </a:spcBef>
              </a:pPr>
              <a:r>
                <a:rPr lang="ru-RU" sz="13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Денежные средства резервируются после подписания заказа кодов, списываются при завершении эмиссии кодов (заказ кодов с статусе «Готов»)</a:t>
              </a:r>
            </a:p>
          </p:txBody>
        </p:sp>
        <p:sp>
          <p:nvSpPr>
            <p:cNvPr id="22537" name="object 10"/>
            <p:cNvSpPr txBox="1">
              <a:spLocks noChangeArrowheads="1"/>
            </p:cNvSpPr>
            <p:nvPr/>
          </p:nvSpPr>
          <p:spPr bwMode="auto">
            <a:xfrm>
              <a:off x="6348071" y="2220242"/>
              <a:ext cx="4320000" cy="888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1430" rIns="0" bIns="0">
              <a:spAutoFit/>
            </a:bodyPr>
            <a:lstStyle/>
            <a:p>
              <a:pPr marL="0" lvl="2"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16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ОПЛАТА ПО ОТЧЕТУ О НАНЕСЕНИИ</a:t>
              </a:r>
              <a:r>
                <a:rPr lang="ru-RU" sz="16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: </a:t>
              </a:r>
            </a:p>
            <a:p>
              <a:pPr marL="0" lvl="2" algn="ctr">
                <a:spcBef>
                  <a:spcPts val="1200"/>
                </a:spcBef>
              </a:pPr>
              <a:r>
                <a:rPr lang="ru-RU" sz="13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Денежные средства списываются с лицевого счета после успешной обработки отчета о нанесении</a:t>
              </a:r>
            </a:p>
          </p:txBody>
        </p:sp>
        <p:sp>
          <p:nvSpPr>
            <p:cNvPr id="22538" name="object 10"/>
            <p:cNvSpPr txBox="1">
              <a:spLocks noChangeArrowheads="1"/>
            </p:cNvSpPr>
            <p:nvPr/>
          </p:nvSpPr>
          <p:spPr bwMode="auto">
            <a:xfrm>
              <a:off x="2295606" y="4837834"/>
              <a:ext cx="2261074" cy="380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1430" rIns="0" bIns="0">
              <a:spAutoFit/>
            </a:bodyPr>
            <a:lstStyle/>
            <a:p>
              <a:pPr marL="0" lvl="2" algn="ctr">
                <a:spcBef>
                  <a:spcPts val="1000"/>
                </a:spcBef>
              </a:pPr>
              <a:r>
                <a:rPr lang="ru-RU" sz="1200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Срок жизни КМ </a:t>
              </a:r>
            </a:p>
            <a:p>
              <a:pPr marL="0" lvl="2" algn="ctr"/>
              <a:r>
                <a:rPr lang="ru-RU" sz="1200" b="1">
                  <a:solidFill>
                    <a:srgbClr val="63666A"/>
                  </a:solidFill>
                  <a:latin typeface="Segoe UI" pitchFamily="34" charset="0"/>
                  <a:cs typeface="Segoe UI" pitchFamily="34" charset="0"/>
                </a:rPr>
                <a:t>не отсчитывается</a:t>
              </a:r>
            </a:p>
          </p:txBody>
        </p:sp>
        <p:cxnSp>
          <p:nvCxnSpPr>
            <p:cNvPr id="30" name="Straight Connector 3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066575" y="2579604"/>
              <a:ext cx="71922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44396" y="1816126"/>
              <a:ext cx="361992" cy="36189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48" name="Овал 4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326568" y="1816126"/>
              <a:ext cx="361992" cy="36189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3425392" y="3292290"/>
              <a:ext cx="0" cy="349200"/>
            </a:xfrm>
            <a:prstGeom prst="straightConnector1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543" name="Рисунок 4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1519" y="3677406"/>
              <a:ext cx="1050034" cy="1050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3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31059" y="3677406"/>
              <a:ext cx="907200" cy="90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3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88659" y="3747986"/>
              <a:ext cx="874968" cy="87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3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8148747" y="2579604"/>
              <a:ext cx="719221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>
              <a:extLst>
                <a:ext uri="{FF2B5EF4-FFF2-40B4-BE49-F238E27FC236}"/>
              </a:extLst>
            </p:cNvPr>
            <p:cNvCxnSpPr>
              <a:stCxn id="22537" idx="2"/>
              <a:endCxn id="49" idx="0"/>
            </p:cNvCxnSpPr>
            <p:nvPr/>
          </p:nvCxnSpPr>
          <p:spPr>
            <a:xfrm rot="5400000">
              <a:off x="7442302" y="2612736"/>
              <a:ext cx="569831" cy="1560692"/>
            </a:xfrm>
            <a:prstGeom prst="bentConnector3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>
              <a:extLst>
                <a:ext uri="{FF2B5EF4-FFF2-40B4-BE49-F238E27FC236}"/>
              </a:extLst>
            </p:cNvPr>
            <p:cNvCxnSpPr>
              <a:cxnSpLocks/>
              <a:stCxn id="22537" idx="2"/>
              <a:endCxn id="52" idx="0"/>
            </p:cNvCxnSpPr>
            <p:nvPr/>
          </p:nvCxnSpPr>
          <p:spPr>
            <a:xfrm rot="16200000" flipH="1">
              <a:off x="9010933" y="2604797"/>
              <a:ext cx="569831" cy="157656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15938" y="1857375"/>
            <a:ext cx="1116012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2082</Words>
  <Application>Microsoft Office PowerPoint</Application>
  <PresentationFormat>Произвольный</PresentationFormat>
  <Paragraphs>440</Paragraphs>
  <Slides>32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Calibri</vt:lpstr>
      <vt:lpstr>Arial</vt:lpstr>
      <vt:lpstr>Calibri Light</vt:lpstr>
      <vt:lpstr>Segoe UI</vt:lpstr>
      <vt:lpstr>Segoe UI Semilight</vt:lpstr>
      <vt:lpstr>PT Sans Caption</vt:lpstr>
      <vt:lpstr>Tahoma</vt:lpstr>
      <vt:lpstr>Verdana</vt:lpstr>
      <vt:lpstr>Akzidenz-Grotesk Pro Regular</vt:lpstr>
      <vt:lpstr>Wingdings</vt:lpstr>
      <vt:lpstr>Office Theme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Пользователь</cp:lastModifiedBy>
  <cp:revision>35</cp:revision>
  <dcterms:created xsi:type="dcterms:W3CDTF">2021-09-02T15:24:48Z</dcterms:created>
  <dcterms:modified xsi:type="dcterms:W3CDTF">2023-02-22T07:50:42Z</dcterms:modified>
</cp:coreProperties>
</file>